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4" r:id="rId18"/>
    <p:sldId id="285" r:id="rId19"/>
    <p:sldId id="286" r:id="rId20"/>
    <p:sldId id="287" r:id="rId21"/>
    <p:sldId id="288" r:id="rId22"/>
    <p:sldId id="301" r:id="rId23"/>
    <p:sldId id="302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402" r:id="rId120"/>
    <p:sldId id="403" r:id="rId121"/>
    <p:sldId id="404" r:id="rId122"/>
    <p:sldId id="405" r:id="rId123"/>
    <p:sldId id="406" r:id="rId124"/>
    <p:sldId id="407" r:id="rId125"/>
    <p:sldId id="408" r:id="rId126"/>
    <p:sldId id="409" r:id="rId127"/>
    <p:sldId id="410" r:id="rId128"/>
    <p:sldId id="411" r:id="rId129"/>
    <p:sldId id="412" r:id="rId130"/>
    <p:sldId id="413" r:id="rId131"/>
    <p:sldId id="414" r:id="rId132"/>
    <p:sldId id="415" r:id="rId133"/>
    <p:sldId id="416" r:id="rId134"/>
    <p:sldId id="417" r:id="rId13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 u="heavy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 u="heavy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 u="heavy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9144000" y="0"/>
                </a:moveTo>
                <a:lnTo>
                  <a:pt x="0" y="0"/>
                </a:lnTo>
                <a:lnTo>
                  <a:pt x="0" y="457200"/>
                </a:lnTo>
                <a:lnTo>
                  <a:pt x="9144000" y="457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4318"/>
            <a:ext cx="9144000" cy="66040"/>
          </a:xfrm>
          <a:custGeom>
            <a:avLst/>
            <a:gdLst/>
            <a:ahLst/>
            <a:cxnLst/>
            <a:rect l="l" t="t" r="r" b="b"/>
            <a:pathLst>
              <a:path w="9144000" h="66039">
                <a:moveTo>
                  <a:pt x="9144000" y="0"/>
                </a:moveTo>
                <a:lnTo>
                  <a:pt x="0" y="0"/>
                </a:lnTo>
                <a:lnTo>
                  <a:pt x="0" y="65999"/>
                </a:lnTo>
                <a:lnTo>
                  <a:pt x="9144000" y="65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920" y="242773"/>
            <a:ext cx="8846159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 u="heavy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050" y="3117850"/>
            <a:ext cx="8629650" cy="321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3893" y="6604507"/>
            <a:ext cx="210820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e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7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5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26.png"/><Relationship Id="rId4" Type="http://schemas.openxmlformats.org/officeDocument/2006/relationships/image" Target="../media/image134.png"/><Relationship Id="rId9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5738" y="3200400"/>
            <a:ext cx="7407275" cy="0"/>
          </a:xfrm>
          <a:custGeom>
            <a:avLst/>
            <a:gdLst/>
            <a:ahLst/>
            <a:cxnLst/>
            <a:rect l="l" t="t" r="r" b="b"/>
            <a:pathLst>
              <a:path w="7407275">
                <a:moveTo>
                  <a:pt x="0" y="0"/>
                </a:moveTo>
                <a:lnTo>
                  <a:pt x="7406665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2004" y="2281504"/>
            <a:ext cx="6959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>
                <a:solidFill>
                  <a:srgbClr val="C00000"/>
                </a:solidFill>
              </a:rPr>
              <a:t>Analog</a:t>
            </a:r>
            <a:r>
              <a:rPr u="none" spc="-85" dirty="0">
                <a:solidFill>
                  <a:srgbClr val="C00000"/>
                </a:solidFill>
              </a:rPr>
              <a:t> </a:t>
            </a:r>
            <a:r>
              <a:rPr u="none" spc="-25" dirty="0">
                <a:solidFill>
                  <a:srgbClr val="C00000"/>
                </a:solidFill>
              </a:rPr>
              <a:t>Transmission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8982" y="3240151"/>
            <a:ext cx="7492365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CS44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Communications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5562727"/>
            <a:ext cx="9144000" cy="1295400"/>
            <a:chOff x="11" y="5562727"/>
            <a:chExt cx="9144000" cy="1295400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799" y="5562727"/>
              <a:ext cx="1345311" cy="76175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81305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dirty="0">
                <a:latin typeface="Arial"/>
                <a:cs typeface="Arial"/>
              </a:rPr>
              <a:t>Implementation</a:t>
            </a:r>
            <a:r>
              <a:rPr sz="4800" b="0" u="none" spc="-20" dirty="0">
                <a:latin typeface="Arial"/>
                <a:cs typeface="Arial"/>
              </a:rPr>
              <a:t> </a:t>
            </a:r>
            <a:r>
              <a:rPr sz="4800" b="0" u="none" dirty="0">
                <a:latin typeface="Arial"/>
                <a:cs typeface="Arial"/>
              </a:rPr>
              <a:t>of</a:t>
            </a:r>
            <a:r>
              <a:rPr sz="4800" b="0" u="none" spc="-30" dirty="0">
                <a:latin typeface="Arial"/>
                <a:cs typeface="Arial"/>
              </a:rPr>
              <a:t> </a:t>
            </a:r>
            <a:r>
              <a:rPr sz="4800" b="0" u="none" dirty="0">
                <a:latin typeface="Arial"/>
                <a:cs typeface="Arial"/>
              </a:rPr>
              <a:t>Binary</a:t>
            </a:r>
            <a:r>
              <a:rPr sz="4800" b="0" u="none" spc="-260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ASK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26" y="5726379"/>
            <a:ext cx="48209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795" indent="-125730">
              <a:lnSpc>
                <a:spcPct val="100000"/>
              </a:lnSpc>
              <a:spcBef>
                <a:spcPts val="105"/>
              </a:spcBef>
              <a:buSzPct val="96428"/>
              <a:buFont typeface="Arial"/>
              <a:buChar char="•"/>
              <a:tabLst>
                <a:tab pos="13843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everyday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example: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IR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remote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885" y="3124073"/>
            <a:ext cx="8254746" cy="23917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9615" y="1151331"/>
            <a:ext cx="8574405" cy="1734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3845" marR="91440" indent="-27178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8448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data are presented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unipolar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NRZ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 signal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high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voltage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and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low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voltage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endParaRPr sz="2800">
              <a:latin typeface="Calibri"/>
              <a:cs typeface="Calibri"/>
            </a:endParaRPr>
          </a:p>
          <a:p>
            <a:pPr marL="283845" marR="5080" indent="-271780">
              <a:lnSpc>
                <a:spcPct val="100000"/>
              </a:lnSpc>
              <a:buFont typeface="Arial"/>
              <a:buChar char="•"/>
              <a:tabLst>
                <a:tab pos="28448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Result: multiply the 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NRZ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 signal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by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carrier signal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coming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oscillator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2741676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100</a:t>
            </a:fld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588" y="1265682"/>
            <a:ext cx="3446779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indent="-177165">
              <a:lnSpc>
                <a:spcPts val="2720"/>
              </a:lnSpc>
              <a:spcBef>
                <a:spcPts val="7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smtClean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400" spc="-125" smtClean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18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Three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Phases</a:t>
            </a:r>
            <a:endParaRPr sz="2000">
              <a:latin typeface="Calibri"/>
              <a:cs typeface="Calibri"/>
            </a:endParaRPr>
          </a:p>
          <a:p>
            <a:pPr marL="419100" lvl="1" indent="-183515">
              <a:lnSpc>
                <a:spcPts val="228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Efficiency</a:t>
            </a:r>
            <a:endParaRPr sz="2000">
              <a:latin typeface="Calibri"/>
              <a:cs typeface="Calibri"/>
            </a:endParaRPr>
          </a:p>
          <a:p>
            <a:pPr marL="419100" lvl="1" indent="-183515">
              <a:lnSpc>
                <a:spcPts val="234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725"/>
              </a:lnSpc>
              <a:spcBef>
                <a:spcPts val="73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185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419100" lvl="1" indent="-183515">
              <a:lnSpc>
                <a:spcPts val="234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5">
                <a:solidFill>
                  <a:srgbClr val="404040"/>
                </a:solidFill>
                <a:latin typeface="Calibri"/>
                <a:cs typeface="Calibri"/>
              </a:rPr>
              <a:t>Virtual-Circuit</a:t>
            </a:r>
            <a:r>
              <a:rPr sz="2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smtClean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62356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60" dirty="0"/>
          </a:p>
        </p:txBody>
      </p:sp>
      <p:sp>
        <p:nvSpPr>
          <p:cNvPr id="5" name="object 5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101</a:t>
            </a:fld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588" y="1185955"/>
            <a:ext cx="8605520" cy="447992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83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Connect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devices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ct val="80000"/>
              </a:lnSpc>
              <a:spcBef>
                <a:spcPts val="14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connect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make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one-to-one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communication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possible?</a:t>
            </a:r>
            <a:endParaRPr sz="2800">
              <a:latin typeface="Calibri"/>
              <a:cs typeface="Calibri"/>
            </a:endParaRPr>
          </a:p>
          <a:p>
            <a:pPr marL="419100" marR="669290" lvl="1" indent="-182880">
              <a:lnSpc>
                <a:spcPct val="80000"/>
              </a:lnSpc>
              <a:spcBef>
                <a:spcPts val="414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pair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 devices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(mesh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topology)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increases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number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connection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595"/>
              </a:lnSpc>
              <a:spcBef>
                <a:spcPts val="2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network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topology</a:t>
            </a:r>
            <a:r>
              <a:rPr sz="2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wasteful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impractical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large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595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2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better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solution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situation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Switching</a:t>
            </a:r>
            <a:endParaRPr sz="2400">
              <a:latin typeface="Calibri"/>
              <a:cs typeface="Calibri"/>
            </a:endParaRPr>
          </a:p>
          <a:p>
            <a:pPr marL="640080" marR="219710" lvl="2" indent="-182880">
              <a:lnSpc>
                <a:spcPct val="80000"/>
              </a:lnSpc>
              <a:spcBef>
                <a:spcPts val="62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discussed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physical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layer,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data-link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layer,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layer,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application </a:t>
            </a:r>
            <a:r>
              <a:rPr sz="1800" spc="-3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  <a:p>
            <a:pPr marL="817244" lvl="3" indent="-183515">
              <a:lnSpc>
                <a:spcPct val="100000"/>
              </a:lnSpc>
              <a:spcBef>
                <a:spcPts val="170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circuit-switching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-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occurs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physical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  <a:p>
            <a:pPr marL="817244" lvl="3" indent="-183515">
              <a:lnSpc>
                <a:spcPct val="100000"/>
              </a:lnSpc>
              <a:spcBef>
                <a:spcPts val="170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packet-switching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occurs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data-link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  <a:p>
            <a:pPr marL="817244" lvl="3" indent="-183515">
              <a:lnSpc>
                <a:spcPct val="100000"/>
              </a:lnSpc>
              <a:spcBef>
                <a:spcPts val="165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message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occurs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logically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8982075" cy="1091565"/>
            <a:chOff x="0" y="64007"/>
            <a:chExt cx="8982075" cy="10915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5593080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24409"/>
            <a:ext cx="5895036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55"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150366"/>
            <a:ext cx="8514715" cy="247904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89230" marR="5080" indent="-177165">
              <a:lnSpc>
                <a:spcPct val="70000"/>
              </a:lnSpc>
              <a:spcBef>
                <a:spcPts val="88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switched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network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up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series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interconnected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nodes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called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switches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2245"/>
              </a:lnSpc>
              <a:spcBef>
                <a:spcPts val="6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15" dirty="0">
                <a:latin typeface="Calibri"/>
                <a:cs typeface="Calibri"/>
              </a:rPr>
              <a:t>Switches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devices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capable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creating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temporary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connections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between</a:t>
            </a:r>
            <a:endParaRPr sz="2200">
              <a:latin typeface="Calibri"/>
              <a:cs typeface="Calibri"/>
            </a:endParaRPr>
          </a:p>
          <a:p>
            <a:pPr marL="189230">
              <a:lnSpc>
                <a:spcPts val="2245"/>
              </a:lnSpc>
            </a:pPr>
            <a:r>
              <a:rPr sz="2200" spc="-15" dirty="0">
                <a:latin typeface="Calibri"/>
                <a:cs typeface="Calibri"/>
              </a:rPr>
              <a:t>two</a:t>
            </a:r>
            <a:r>
              <a:rPr sz="2200" spc="-5" dirty="0">
                <a:latin typeface="Calibri"/>
                <a:cs typeface="Calibri"/>
              </a:rPr>
              <a:t> or</a:t>
            </a:r>
            <a:r>
              <a:rPr sz="2200" spc="-10" dirty="0">
                <a:latin typeface="Calibri"/>
                <a:cs typeface="Calibri"/>
              </a:rPr>
              <a:t> more</a:t>
            </a:r>
            <a:r>
              <a:rPr sz="2200" spc="-5" dirty="0">
                <a:latin typeface="Calibri"/>
                <a:cs typeface="Calibri"/>
              </a:rPr>
              <a:t> devices </a:t>
            </a:r>
            <a:r>
              <a:rPr sz="2200" spc="-15" dirty="0">
                <a:latin typeface="Calibri"/>
                <a:cs typeface="Calibri"/>
              </a:rPr>
              <a:t>linked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switch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6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end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systems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(communicating</a:t>
            </a:r>
            <a:r>
              <a:rPr sz="22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devices)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labeled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A,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B,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D,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and so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6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-labeled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I,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II, III,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IV,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and V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switch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connected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links.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600" y="3886237"/>
            <a:ext cx="4786249" cy="23528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102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332988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60"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79398"/>
            <a:ext cx="8571865" cy="31972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9230" marR="5080" indent="-177165">
              <a:lnSpc>
                <a:spcPct val="80000"/>
              </a:lnSpc>
              <a:spcBef>
                <a:spcPts val="7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moving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interface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delivering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it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interface,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selecting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best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paths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machines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stores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messages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73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Types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  <a:p>
            <a:pPr marL="546100" lvl="1" indent="-374015">
              <a:lnSpc>
                <a:spcPts val="3025"/>
              </a:lnSpc>
              <a:spcBef>
                <a:spcPts val="720"/>
              </a:spcBef>
              <a:buFont typeface="Calibri"/>
              <a:buAutoNum type="arabicParenR"/>
              <a:tabLst>
                <a:tab pos="54610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endParaRPr sz="2800">
              <a:latin typeface="Calibri"/>
              <a:cs typeface="Calibri"/>
            </a:endParaRPr>
          </a:p>
          <a:p>
            <a:pPr marL="189230" marR="96520" lvl="1">
              <a:lnSpc>
                <a:spcPct val="80000"/>
              </a:lnSpc>
              <a:spcBef>
                <a:spcPts val="335"/>
              </a:spcBef>
              <a:buFont typeface="Calibri"/>
              <a:buAutoNum type="arabicParenR"/>
              <a:tabLst>
                <a:tab pos="561340" algn="l"/>
              </a:tabLst>
            </a:pP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further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virtual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approach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approach</a:t>
            </a:r>
            <a:endParaRPr sz="2800">
              <a:latin typeface="Calibri"/>
              <a:cs typeface="Calibri"/>
            </a:endParaRPr>
          </a:p>
          <a:p>
            <a:pPr marL="561340" lvl="1" indent="-372110">
              <a:lnSpc>
                <a:spcPts val="2690"/>
              </a:lnSpc>
              <a:buFont typeface="Calibri"/>
              <a:buAutoNum type="arabicParenR"/>
              <a:tabLst>
                <a:tab pos="56134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Message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4167759"/>
            <a:ext cx="5257800" cy="21568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103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8307"/>
            <a:ext cx="8982075" cy="977265"/>
            <a:chOff x="0" y="178307"/>
            <a:chExt cx="8982075" cy="9772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8307"/>
              <a:ext cx="7304532" cy="9738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421"/>
            <a:ext cx="75714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104</a:t>
            </a:fld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588" y="1285494"/>
            <a:ext cx="8183880" cy="421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indent="-177165">
              <a:lnSpc>
                <a:spcPts val="3060"/>
              </a:lnSpc>
              <a:spcBef>
                <a:spcPts val="1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b="1" i="1" spc="-10" dirty="0">
                <a:latin typeface="Calibri"/>
                <a:cs typeface="Calibri"/>
              </a:rPr>
              <a:t>Physical</a:t>
            </a:r>
            <a:r>
              <a:rPr sz="2600" b="1" i="1" spc="-25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Layer</a:t>
            </a:r>
            <a:r>
              <a:rPr sz="2600" b="1" i="1" spc="-20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-</a:t>
            </a:r>
            <a:r>
              <a:rPr sz="2600" b="1" i="1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only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circuit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switching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58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-20" dirty="0">
                <a:latin typeface="Calibri"/>
                <a:cs typeface="Calibri"/>
              </a:rPr>
              <a:t> packets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exchanged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physical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layer</a:t>
            </a:r>
            <a:endParaRPr sz="2200">
              <a:latin typeface="Calibri"/>
              <a:cs typeface="Calibri"/>
            </a:endParaRPr>
          </a:p>
          <a:p>
            <a:pPr marL="419100" marR="323850" lvl="1" indent="-182880">
              <a:lnSpc>
                <a:spcPct val="8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10" dirty="0">
                <a:latin typeface="Calibri"/>
                <a:cs typeface="Calibri"/>
              </a:rPr>
              <a:t>switches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at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physical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layer </a:t>
            </a:r>
            <a:r>
              <a:rPr sz="2200" spc="-5" dirty="0">
                <a:latin typeface="Calibri"/>
                <a:cs typeface="Calibri"/>
              </a:rPr>
              <a:t>allow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signals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travel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one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path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another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3060"/>
              </a:lnSpc>
              <a:spcBef>
                <a:spcPts val="9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b="1" i="1" spc="-5" dirty="0">
                <a:latin typeface="Calibri"/>
                <a:cs typeface="Calibri"/>
              </a:rPr>
              <a:t>Data-Link</a:t>
            </a:r>
            <a:r>
              <a:rPr sz="2600" b="1" i="1" spc="-30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Layer</a:t>
            </a:r>
            <a:r>
              <a:rPr sz="2600" b="1" i="1" spc="-20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-</a:t>
            </a:r>
            <a:r>
              <a:rPr sz="2600" b="1" i="1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packet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switching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580"/>
              </a:lnSpc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200" i="1" spc="-25" dirty="0">
                <a:latin typeface="Calibri"/>
                <a:cs typeface="Calibri"/>
              </a:rPr>
              <a:t>packet</a:t>
            </a:r>
            <a:r>
              <a:rPr sz="2200" i="1" spc="-1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in</a:t>
            </a:r>
            <a:r>
              <a:rPr sz="2200" i="1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this</a:t>
            </a:r>
            <a:r>
              <a:rPr sz="2200" i="1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means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frames</a:t>
            </a:r>
            <a:r>
              <a:rPr sz="2200" i="1" spc="-1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or </a:t>
            </a:r>
            <a:r>
              <a:rPr sz="2200" i="1" spc="-10" dirty="0">
                <a:latin typeface="Calibri"/>
                <a:cs typeface="Calibri"/>
              </a:rPr>
              <a:t>cells</a:t>
            </a:r>
            <a:endParaRPr sz="22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7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200" i="1" spc="-10" dirty="0">
                <a:latin typeface="Calibri"/>
                <a:cs typeface="Calibri"/>
              </a:rPr>
              <a:t>done</a:t>
            </a:r>
            <a:r>
              <a:rPr sz="2200" i="1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using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virtual-circuit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approach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3070"/>
              </a:lnSpc>
              <a:spcBef>
                <a:spcPts val="96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b="1" i="1" spc="-5" dirty="0">
                <a:latin typeface="Calibri"/>
                <a:cs typeface="Calibri"/>
              </a:rPr>
              <a:t>Network</a:t>
            </a:r>
            <a:r>
              <a:rPr sz="2600" b="1" i="1" spc="-25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Layer</a:t>
            </a:r>
            <a:r>
              <a:rPr sz="2600" b="1" i="1" spc="-35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- </a:t>
            </a:r>
            <a:r>
              <a:rPr sz="2600" spc="-20" dirty="0">
                <a:latin typeface="Calibri"/>
                <a:cs typeface="Calibri"/>
              </a:rPr>
              <a:t>packet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switching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59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latin typeface="Calibri"/>
                <a:cs typeface="Calibri"/>
              </a:rPr>
              <a:t>either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virtual-circuit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approach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datagram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approach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used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3060"/>
              </a:lnSpc>
              <a:spcBef>
                <a:spcPts val="9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b="1" i="1" spc="-5" dirty="0">
                <a:latin typeface="Calibri"/>
                <a:cs typeface="Calibri"/>
              </a:rPr>
              <a:t>Application</a:t>
            </a:r>
            <a:r>
              <a:rPr sz="2600" b="1" i="1" spc="-25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Layer</a:t>
            </a:r>
            <a:r>
              <a:rPr sz="2600" b="1" i="1" spc="-10" dirty="0">
                <a:latin typeface="Calibri"/>
                <a:cs typeface="Calibri"/>
              </a:rPr>
              <a:t> </a:t>
            </a:r>
            <a:r>
              <a:rPr sz="2600" b="1" i="1" dirty="0">
                <a:latin typeface="Calibri"/>
                <a:cs typeface="Calibri"/>
              </a:rPr>
              <a:t>-</a:t>
            </a:r>
            <a:r>
              <a:rPr sz="2600" b="1" i="1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only message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switching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58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10" dirty="0">
                <a:latin typeface="Calibri"/>
                <a:cs typeface="Calibri"/>
              </a:rPr>
              <a:t>message-switched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communication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exchange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messages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573009" cy="1089660"/>
            <a:chOff x="0" y="64007"/>
            <a:chExt cx="7573009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50240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392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607" y="64007"/>
              <a:ext cx="5756148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Circuit-switched</a:t>
            </a:r>
            <a:r>
              <a:rPr b="0" spc="-1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network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105</a:t>
            </a:fld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588" y="1176847"/>
            <a:ext cx="8592820" cy="232283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Consists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switches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connected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links</a:t>
            </a:r>
            <a:endParaRPr sz="2800">
              <a:latin typeface="Calibri"/>
              <a:cs typeface="Calibri"/>
            </a:endParaRPr>
          </a:p>
          <a:p>
            <a:pPr marL="189230" marR="496570" indent="-177165">
              <a:lnSpc>
                <a:spcPts val="3020"/>
              </a:lnSpc>
              <a:spcBef>
                <a:spcPts val="14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A connection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stations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a </a:t>
            </a:r>
            <a:r>
              <a:rPr sz="2800" spc="-15" dirty="0">
                <a:latin typeface="Calibri"/>
                <a:cs typeface="Calibri"/>
              </a:rPr>
              <a:t>dedicated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links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 one </a:t>
            </a:r>
            <a:r>
              <a:rPr sz="2400" spc="-10" dirty="0">
                <a:latin typeface="Calibri"/>
                <a:cs typeface="Calibri"/>
              </a:rPr>
              <a:t>dedicated</a:t>
            </a:r>
            <a:r>
              <a:rPr sz="2400" spc="-5" dirty="0">
                <a:latin typeface="Calibri"/>
                <a:cs typeface="Calibri"/>
              </a:rPr>
              <a:t> channel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 link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normally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channels</a:t>
            </a:r>
            <a:r>
              <a:rPr sz="2400" i="1" spc="-5" dirty="0">
                <a:latin typeface="Calibri"/>
                <a:cs typeface="Calibri"/>
              </a:rPr>
              <a:t> by using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FDM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or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TDM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6031"/>
            <a:ext cx="8982075" cy="899160"/>
            <a:chOff x="0" y="256031"/>
            <a:chExt cx="8982075" cy="8991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031"/>
              <a:ext cx="2078736" cy="8930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216" y="256031"/>
              <a:ext cx="896111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808" y="256031"/>
              <a:ext cx="5109971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5979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8800" y="2286000"/>
            <a:ext cx="6744134" cy="4038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3540" y="4136516"/>
            <a:ext cx="15182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multiplexing can be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implicitly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included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switch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fabric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74850" y="3200400"/>
            <a:ext cx="2033905" cy="1696720"/>
            <a:chOff x="1974850" y="3200400"/>
            <a:chExt cx="2033905" cy="1696720"/>
          </a:xfrm>
        </p:grpSpPr>
        <p:sp>
          <p:nvSpPr>
            <p:cNvPr id="11" name="object 11"/>
            <p:cNvSpPr/>
            <p:nvPr/>
          </p:nvSpPr>
          <p:spPr>
            <a:xfrm>
              <a:off x="1977898" y="3733799"/>
              <a:ext cx="1223010" cy="1163320"/>
            </a:xfrm>
            <a:custGeom>
              <a:avLst/>
              <a:gdLst/>
              <a:ahLst/>
              <a:cxnLst/>
              <a:rect l="l" t="t" r="r" b="b"/>
              <a:pathLst>
                <a:path w="1223010" h="1163320">
                  <a:moveTo>
                    <a:pt x="1222502" y="0"/>
                  </a:moveTo>
                  <a:lnTo>
                    <a:pt x="1123442" y="2286"/>
                  </a:lnTo>
                  <a:lnTo>
                    <a:pt x="1119886" y="2413"/>
                  </a:lnTo>
                  <a:lnTo>
                    <a:pt x="1117219" y="5334"/>
                  </a:lnTo>
                  <a:lnTo>
                    <a:pt x="1117346" y="12319"/>
                  </a:lnTo>
                  <a:lnTo>
                    <a:pt x="1120267" y="15113"/>
                  </a:lnTo>
                  <a:lnTo>
                    <a:pt x="1123696" y="14986"/>
                  </a:lnTo>
                  <a:lnTo>
                    <a:pt x="1188453" y="13500"/>
                  </a:lnTo>
                  <a:lnTo>
                    <a:pt x="0" y="744982"/>
                  </a:lnTo>
                  <a:lnTo>
                    <a:pt x="3276" y="750366"/>
                  </a:lnTo>
                  <a:lnTo>
                    <a:pt x="1270" y="756285"/>
                  </a:lnTo>
                  <a:lnTo>
                    <a:pt x="1110195" y="1137310"/>
                  </a:lnTo>
                  <a:lnTo>
                    <a:pt x="1046607" y="1149985"/>
                  </a:lnTo>
                  <a:lnTo>
                    <a:pt x="1043178" y="1150620"/>
                  </a:lnTo>
                  <a:lnTo>
                    <a:pt x="1041019" y="1154049"/>
                  </a:lnTo>
                  <a:lnTo>
                    <a:pt x="1041654" y="1157478"/>
                  </a:lnTo>
                  <a:lnTo>
                    <a:pt x="1042416" y="1160907"/>
                  </a:lnTo>
                  <a:lnTo>
                    <a:pt x="1045718" y="1163066"/>
                  </a:lnTo>
                  <a:lnTo>
                    <a:pt x="1049147" y="1162431"/>
                  </a:lnTo>
                  <a:lnTo>
                    <a:pt x="1136764" y="1144905"/>
                  </a:lnTo>
                  <a:lnTo>
                    <a:pt x="1146302" y="1143000"/>
                  </a:lnTo>
                  <a:lnTo>
                    <a:pt x="1079246" y="1065276"/>
                  </a:lnTo>
                  <a:lnTo>
                    <a:pt x="1075309" y="1065022"/>
                  </a:lnTo>
                  <a:lnTo>
                    <a:pt x="1069975" y="1069594"/>
                  </a:lnTo>
                  <a:lnTo>
                    <a:pt x="1069721" y="1073658"/>
                  </a:lnTo>
                  <a:lnTo>
                    <a:pt x="1072007" y="1076325"/>
                  </a:lnTo>
                  <a:lnTo>
                    <a:pt x="1114412" y="1125385"/>
                  </a:lnTo>
                  <a:lnTo>
                    <a:pt x="18059" y="748728"/>
                  </a:lnTo>
                  <a:lnTo>
                    <a:pt x="1195184" y="24218"/>
                  </a:lnTo>
                  <a:lnTo>
                    <a:pt x="1164590" y="81407"/>
                  </a:lnTo>
                  <a:lnTo>
                    <a:pt x="1162939" y="84455"/>
                  </a:lnTo>
                  <a:lnTo>
                    <a:pt x="1164082" y="88392"/>
                  </a:lnTo>
                  <a:lnTo>
                    <a:pt x="1167257" y="90043"/>
                  </a:lnTo>
                  <a:lnTo>
                    <a:pt x="1170305" y="91694"/>
                  </a:lnTo>
                  <a:lnTo>
                    <a:pt x="1174115" y="90424"/>
                  </a:lnTo>
                  <a:lnTo>
                    <a:pt x="1175766" y="87376"/>
                  </a:lnTo>
                  <a:lnTo>
                    <a:pt x="1221879" y="1143"/>
                  </a:lnTo>
                  <a:lnTo>
                    <a:pt x="122250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81200" y="4484116"/>
              <a:ext cx="1905000" cy="12065"/>
            </a:xfrm>
            <a:custGeom>
              <a:avLst/>
              <a:gdLst/>
              <a:ahLst/>
              <a:cxnLst/>
              <a:rect l="l" t="t" r="r" b="b"/>
              <a:pathLst>
                <a:path w="1905000" h="12064">
                  <a:moveTo>
                    <a:pt x="0" y="0"/>
                  </a:moveTo>
                  <a:lnTo>
                    <a:pt x="1905000" y="11683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9850" y="3200400"/>
              <a:ext cx="128905" cy="1296035"/>
            </a:xfrm>
            <a:custGeom>
              <a:avLst/>
              <a:gdLst/>
              <a:ahLst/>
              <a:cxnLst/>
              <a:rect l="l" t="t" r="r" b="b"/>
              <a:pathLst>
                <a:path w="128904" h="1296035">
                  <a:moveTo>
                    <a:pt x="81136" y="25114"/>
                  </a:moveTo>
                  <a:lnTo>
                    <a:pt x="74052" y="35750"/>
                  </a:lnTo>
                  <a:lnTo>
                    <a:pt x="0" y="1295019"/>
                  </a:lnTo>
                  <a:lnTo>
                    <a:pt x="12700" y="1295781"/>
                  </a:lnTo>
                  <a:lnTo>
                    <a:pt x="86768" y="36235"/>
                  </a:lnTo>
                  <a:lnTo>
                    <a:pt x="81136" y="25114"/>
                  </a:lnTo>
                  <a:close/>
                </a:path>
                <a:path w="128904" h="1296035">
                  <a:moveTo>
                    <a:pt x="88733" y="12191"/>
                  </a:moveTo>
                  <a:lnTo>
                    <a:pt x="75437" y="12191"/>
                  </a:lnTo>
                  <a:lnTo>
                    <a:pt x="88137" y="12953"/>
                  </a:lnTo>
                  <a:lnTo>
                    <a:pt x="86768" y="36235"/>
                  </a:lnTo>
                  <a:lnTo>
                    <a:pt x="116077" y="94107"/>
                  </a:lnTo>
                  <a:lnTo>
                    <a:pt x="117601" y="97282"/>
                  </a:lnTo>
                  <a:lnTo>
                    <a:pt x="121412" y="98425"/>
                  </a:lnTo>
                  <a:lnTo>
                    <a:pt x="124587" y="96900"/>
                  </a:lnTo>
                  <a:lnTo>
                    <a:pt x="127762" y="95250"/>
                  </a:lnTo>
                  <a:lnTo>
                    <a:pt x="128904" y="91439"/>
                  </a:lnTo>
                  <a:lnTo>
                    <a:pt x="127380" y="88391"/>
                  </a:lnTo>
                  <a:lnTo>
                    <a:pt x="88733" y="12191"/>
                  </a:lnTo>
                  <a:close/>
                </a:path>
                <a:path w="128904" h="1296035">
                  <a:moveTo>
                    <a:pt x="82550" y="0"/>
                  </a:moveTo>
                  <a:lnTo>
                    <a:pt x="27686" y="82550"/>
                  </a:lnTo>
                  <a:lnTo>
                    <a:pt x="25780" y="85471"/>
                  </a:lnTo>
                  <a:lnTo>
                    <a:pt x="26542" y="89408"/>
                  </a:lnTo>
                  <a:lnTo>
                    <a:pt x="32385" y="93217"/>
                  </a:lnTo>
                  <a:lnTo>
                    <a:pt x="36322" y="92455"/>
                  </a:lnTo>
                  <a:lnTo>
                    <a:pt x="38311" y="89408"/>
                  </a:lnTo>
                  <a:lnTo>
                    <a:pt x="74052" y="35750"/>
                  </a:lnTo>
                  <a:lnTo>
                    <a:pt x="75437" y="12191"/>
                  </a:lnTo>
                  <a:lnTo>
                    <a:pt x="88733" y="12191"/>
                  </a:lnTo>
                  <a:lnTo>
                    <a:pt x="82550" y="0"/>
                  </a:lnTo>
                  <a:close/>
                </a:path>
                <a:path w="128904" h="1296035">
                  <a:moveTo>
                    <a:pt x="87996" y="15366"/>
                  </a:moveTo>
                  <a:lnTo>
                    <a:pt x="76200" y="15366"/>
                  </a:lnTo>
                  <a:lnTo>
                    <a:pt x="87122" y="16128"/>
                  </a:lnTo>
                  <a:lnTo>
                    <a:pt x="81136" y="25114"/>
                  </a:lnTo>
                  <a:lnTo>
                    <a:pt x="86768" y="36235"/>
                  </a:lnTo>
                  <a:lnTo>
                    <a:pt x="87996" y="15366"/>
                  </a:lnTo>
                  <a:close/>
                </a:path>
                <a:path w="128904" h="1296035">
                  <a:moveTo>
                    <a:pt x="75437" y="12191"/>
                  </a:moveTo>
                  <a:lnTo>
                    <a:pt x="74052" y="35750"/>
                  </a:lnTo>
                  <a:lnTo>
                    <a:pt x="81136" y="25114"/>
                  </a:lnTo>
                  <a:lnTo>
                    <a:pt x="76200" y="15366"/>
                  </a:lnTo>
                  <a:lnTo>
                    <a:pt x="87996" y="15366"/>
                  </a:lnTo>
                  <a:lnTo>
                    <a:pt x="88137" y="12953"/>
                  </a:lnTo>
                  <a:lnTo>
                    <a:pt x="75437" y="12191"/>
                  </a:lnTo>
                  <a:close/>
                </a:path>
                <a:path w="128904" h="1296035">
                  <a:moveTo>
                    <a:pt x="76200" y="15366"/>
                  </a:moveTo>
                  <a:lnTo>
                    <a:pt x="81136" y="25114"/>
                  </a:lnTo>
                  <a:lnTo>
                    <a:pt x="87122" y="16128"/>
                  </a:lnTo>
                  <a:lnTo>
                    <a:pt x="76200" y="15366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1140" y="1290991"/>
            <a:ext cx="8573135" cy="16065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98755" indent="-177800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"/>
              <a:buChar char="•"/>
              <a:tabLst>
                <a:tab pos="19939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four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four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links</a:t>
            </a:r>
            <a:endParaRPr sz="2800">
              <a:latin typeface="Calibri"/>
              <a:cs typeface="Calibri"/>
            </a:endParaRPr>
          </a:p>
          <a:p>
            <a:pPr marL="428625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29259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link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sz="2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(n =3)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channels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by using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FDM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TDM</a:t>
            </a:r>
            <a:endParaRPr sz="2400">
              <a:latin typeface="Calibri"/>
              <a:cs typeface="Calibri"/>
            </a:endParaRPr>
          </a:p>
          <a:p>
            <a:pPr marL="12700" marR="6763384">
              <a:lnSpc>
                <a:spcPct val="100000"/>
              </a:lnSpc>
              <a:spcBef>
                <a:spcPts val="850"/>
              </a:spcBef>
            </a:pPr>
            <a:r>
              <a:rPr sz="1400" spc="-5" dirty="0">
                <a:latin typeface="Calibri"/>
                <a:cs typeface="Calibri"/>
              </a:rPr>
              <a:t>End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computers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or telephones- directly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 to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switch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7155" y="2891154"/>
            <a:ext cx="461645" cy="461645"/>
          </a:xfrm>
          <a:custGeom>
            <a:avLst/>
            <a:gdLst/>
            <a:ahLst/>
            <a:cxnLst/>
            <a:rect l="l" t="t" r="r" b="b"/>
            <a:pathLst>
              <a:path w="461644" h="461645">
                <a:moveTo>
                  <a:pt x="365632" y="423291"/>
                </a:moveTo>
                <a:lnTo>
                  <a:pt x="362203" y="425323"/>
                </a:lnTo>
                <a:lnTo>
                  <a:pt x="361314" y="428625"/>
                </a:lnTo>
                <a:lnTo>
                  <a:pt x="360425" y="432054"/>
                </a:lnTo>
                <a:lnTo>
                  <a:pt x="362457" y="435610"/>
                </a:lnTo>
                <a:lnTo>
                  <a:pt x="461644" y="461645"/>
                </a:lnTo>
                <a:lnTo>
                  <a:pt x="460477" y="457200"/>
                </a:lnTo>
                <a:lnTo>
                  <a:pt x="448309" y="457200"/>
                </a:lnTo>
                <a:lnTo>
                  <a:pt x="431820" y="440710"/>
                </a:lnTo>
                <a:lnTo>
                  <a:pt x="365632" y="423291"/>
                </a:lnTo>
                <a:close/>
              </a:path>
              <a:path w="461644" h="461645">
                <a:moveTo>
                  <a:pt x="431820" y="440710"/>
                </a:moveTo>
                <a:lnTo>
                  <a:pt x="448309" y="457200"/>
                </a:lnTo>
                <a:lnTo>
                  <a:pt x="451103" y="454406"/>
                </a:lnTo>
                <a:lnTo>
                  <a:pt x="446658" y="454406"/>
                </a:lnTo>
                <a:lnTo>
                  <a:pt x="443888" y="443888"/>
                </a:lnTo>
                <a:lnTo>
                  <a:pt x="431820" y="440710"/>
                </a:lnTo>
                <a:close/>
              </a:path>
              <a:path w="461644" h="461645">
                <a:moveTo>
                  <a:pt x="432053" y="360425"/>
                </a:moveTo>
                <a:lnTo>
                  <a:pt x="425322" y="362204"/>
                </a:lnTo>
                <a:lnTo>
                  <a:pt x="423290" y="365633"/>
                </a:lnTo>
                <a:lnTo>
                  <a:pt x="424180" y="369062"/>
                </a:lnTo>
                <a:lnTo>
                  <a:pt x="440710" y="431820"/>
                </a:lnTo>
                <a:lnTo>
                  <a:pt x="457200" y="448310"/>
                </a:lnTo>
                <a:lnTo>
                  <a:pt x="448309" y="457200"/>
                </a:lnTo>
                <a:lnTo>
                  <a:pt x="460477" y="457200"/>
                </a:lnTo>
                <a:lnTo>
                  <a:pt x="435609" y="362458"/>
                </a:lnTo>
                <a:lnTo>
                  <a:pt x="432053" y="360425"/>
                </a:lnTo>
                <a:close/>
              </a:path>
              <a:path w="461644" h="461645">
                <a:moveTo>
                  <a:pt x="443888" y="443888"/>
                </a:moveTo>
                <a:lnTo>
                  <a:pt x="446658" y="454406"/>
                </a:lnTo>
                <a:lnTo>
                  <a:pt x="454406" y="446659"/>
                </a:lnTo>
                <a:lnTo>
                  <a:pt x="443888" y="443888"/>
                </a:lnTo>
                <a:close/>
              </a:path>
              <a:path w="461644" h="461645">
                <a:moveTo>
                  <a:pt x="440710" y="431820"/>
                </a:moveTo>
                <a:lnTo>
                  <a:pt x="443888" y="443888"/>
                </a:lnTo>
                <a:lnTo>
                  <a:pt x="454406" y="446659"/>
                </a:lnTo>
                <a:lnTo>
                  <a:pt x="446658" y="454406"/>
                </a:lnTo>
                <a:lnTo>
                  <a:pt x="451103" y="454406"/>
                </a:lnTo>
                <a:lnTo>
                  <a:pt x="457200" y="448310"/>
                </a:lnTo>
                <a:lnTo>
                  <a:pt x="440710" y="431820"/>
                </a:lnTo>
                <a:close/>
              </a:path>
              <a:path w="461644" h="461645">
                <a:moveTo>
                  <a:pt x="8889" y="0"/>
                </a:moveTo>
                <a:lnTo>
                  <a:pt x="0" y="8890"/>
                </a:lnTo>
                <a:lnTo>
                  <a:pt x="431820" y="440710"/>
                </a:lnTo>
                <a:lnTo>
                  <a:pt x="443888" y="443888"/>
                </a:lnTo>
                <a:lnTo>
                  <a:pt x="440710" y="431820"/>
                </a:lnTo>
                <a:lnTo>
                  <a:pt x="8889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02369" y="6602679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106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6031"/>
            <a:ext cx="8982075" cy="899160"/>
            <a:chOff x="0" y="256031"/>
            <a:chExt cx="8982075" cy="8991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031"/>
              <a:ext cx="2078736" cy="8930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216" y="256031"/>
              <a:ext cx="896111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808" y="256031"/>
              <a:ext cx="5109971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27769" y="6569150"/>
            <a:ext cx="1625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5979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400"/>
          </a:p>
        </p:txBody>
      </p:sp>
      <p:sp>
        <p:nvSpPr>
          <p:cNvPr id="9" name="object 9"/>
          <p:cNvSpPr txBox="1"/>
          <p:nvPr/>
        </p:nvSpPr>
        <p:spPr>
          <a:xfrm>
            <a:off x="240588" y="1256538"/>
            <a:ext cx="874204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indent="-177165">
              <a:lnSpc>
                <a:spcPts val="2925"/>
              </a:lnSpc>
              <a:spcBef>
                <a:spcPts val="1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End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system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communicate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end</a:t>
            </a:r>
            <a:r>
              <a:rPr sz="2600" spc="-20" dirty="0">
                <a:latin typeface="Calibri"/>
                <a:cs typeface="Calibri"/>
              </a:rPr>
              <a:t> system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05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20" dirty="0">
                <a:latin typeface="Calibri"/>
                <a:cs typeface="Calibri"/>
              </a:rPr>
              <a:t>System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needs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request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connection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must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 </a:t>
            </a:r>
            <a:r>
              <a:rPr sz="2200" spc="-10" dirty="0">
                <a:latin typeface="Calibri"/>
                <a:cs typeface="Calibri"/>
              </a:rPr>
              <a:t>accepted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by</a:t>
            </a:r>
            <a:endParaRPr sz="2200">
              <a:latin typeface="Calibri"/>
              <a:cs typeface="Calibri"/>
            </a:endParaRPr>
          </a:p>
          <a:p>
            <a:pPr marL="419100">
              <a:lnSpc>
                <a:spcPts val="2245"/>
              </a:lnSpc>
            </a:pPr>
            <a:r>
              <a:rPr sz="2200" spc="-5" dirty="0">
                <a:latin typeface="Calibri"/>
                <a:cs typeface="Calibri"/>
              </a:rPr>
              <a:t>all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switches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well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itself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called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setup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phase</a:t>
            </a:r>
            <a:endParaRPr sz="2200">
              <a:latin typeface="Calibri"/>
              <a:cs typeface="Calibri"/>
            </a:endParaRPr>
          </a:p>
          <a:p>
            <a:pPr marL="640080" lvl="2" indent="-183515">
              <a:lnSpc>
                <a:spcPts val="1939"/>
              </a:lnSpc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spc="-5" dirty="0">
                <a:latin typeface="Calibri"/>
                <a:cs typeface="Calibri"/>
              </a:rPr>
              <a:t>Circuit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switching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takes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place</a:t>
            </a:r>
            <a:r>
              <a:rPr sz="1700" spc="-10" dirty="0">
                <a:latin typeface="Calibri"/>
                <a:cs typeface="Calibri"/>
              </a:rPr>
              <a:t> at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10" dirty="0">
                <a:latin typeface="Calibri"/>
                <a:cs typeface="Calibri"/>
              </a:rPr>
              <a:t>physical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layer</a:t>
            </a:r>
            <a:endParaRPr sz="1700">
              <a:latin typeface="Calibri"/>
              <a:cs typeface="Calibri"/>
            </a:endParaRPr>
          </a:p>
          <a:p>
            <a:pPr marL="419100" marR="442595" lvl="1" indent="-182880">
              <a:lnSpc>
                <a:spcPct val="70000"/>
              </a:lnSpc>
              <a:spcBef>
                <a:spcPts val="690"/>
              </a:spcBef>
              <a:buClr>
                <a:srgbClr val="1CACE3"/>
              </a:buClr>
              <a:buChar char="◦"/>
              <a:tabLst>
                <a:tab pos="419734" algn="l"/>
                <a:tab pos="2307590" algn="l"/>
              </a:tabLst>
            </a:pPr>
            <a:r>
              <a:rPr sz="2200" spc="-10" dirty="0">
                <a:latin typeface="Calibri"/>
                <a:cs typeface="Calibri"/>
              </a:rPr>
              <a:t>Stations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reserves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resources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(such</a:t>
            </a:r>
            <a:r>
              <a:rPr sz="2200" spc="-5" dirty="0">
                <a:latin typeface="Calibri"/>
                <a:cs typeface="Calibri"/>
              </a:rPr>
              <a:t> 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(bandwidth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FDM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time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slots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TDM)</a:t>
            </a:r>
            <a:r>
              <a:rPr sz="2200" dirty="0">
                <a:latin typeface="Calibri"/>
                <a:cs typeface="Calibri"/>
              </a:rPr>
              <a:t> on</a:t>
            </a:r>
            <a:r>
              <a:rPr sz="2200" spc="-5" dirty="0">
                <a:latin typeface="Calibri"/>
                <a:cs typeface="Calibri"/>
              </a:rPr>
              <a:t> each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link,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switch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buffers,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switch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processing </a:t>
            </a:r>
            <a:r>
              <a:rPr sz="2200" spc="-5" dirty="0">
                <a:latin typeface="Calibri"/>
                <a:cs typeface="Calibri"/>
              </a:rPr>
              <a:t> time,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switch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input/output ports)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during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communication	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entire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duration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transfer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until</a:t>
            </a:r>
            <a:r>
              <a:rPr sz="2200" spc="-5" dirty="0">
                <a:latin typeface="Calibri"/>
                <a:cs typeface="Calibri"/>
              </a:rPr>
              <a:t> 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teardown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phase</a:t>
            </a:r>
            <a:endParaRPr sz="2200">
              <a:latin typeface="Calibri"/>
              <a:cs typeface="Calibri"/>
            </a:endParaRPr>
          </a:p>
          <a:p>
            <a:pPr marL="640080" marR="5080" lvl="2" indent="-182880">
              <a:lnSpc>
                <a:spcPct val="70000"/>
              </a:lnSpc>
              <a:spcBef>
                <a:spcPts val="60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spc="-5" dirty="0">
                <a:latin typeface="Calibri"/>
                <a:cs typeface="Calibri"/>
              </a:rPr>
              <a:t>Combination of circuits or </a:t>
            </a:r>
            <a:r>
              <a:rPr sz="1700" dirty="0">
                <a:latin typeface="Calibri"/>
                <a:cs typeface="Calibri"/>
              </a:rPr>
              <a:t>channels </a:t>
            </a:r>
            <a:r>
              <a:rPr sz="1700" spc="-5" dirty="0">
                <a:latin typeface="Calibri"/>
                <a:cs typeface="Calibri"/>
              </a:rPr>
              <a:t>defines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5" dirty="0">
                <a:latin typeface="Calibri"/>
                <a:cs typeface="Calibri"/>
              </a:rPr>
              <a:t>dedicated path </a:t>
            </a:r>
            <a:r>
              <a:rPr sz="1700" dirty="0">
                <a:latin typeface="Calibri"/>
                <a:cs typeface="Calibri"/>
              </a:rPr>
              <a:t>which is </a:t>
            </a:r>
            <a:r>
              <a:rPr sz="1700" spc="-5" dirty="0">
                <a:latin typeface="Calibri"/>
                <a:cs typeface="Calibri"/>
              </a:rPr>
              <a:t>established </a:t>
            </a:r>
            <a:r>
              <a:rPr sz="1700" spc="-20" dirty="0">
                <a:latin typeface="Calibri"/>
                <a:cs typeface="Calibri"/>
              </a:rPr>
              <a:t>for </a:t>
            </a:r>
            <a:r>
              <a:rPr sz="1700" spc="5" dirty="0">
                <a:latin typeface="Calibri"/>
                <a:cs typeface="Calibri"/>
              </a:rPr>
              <a:t>data-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transfer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phase</a:t>
            </a:r>
            <a:endParaRPr sz="1700">
              <a:latin typeface="Calibri"/>
              <a:cs typeface="Calibri"/>
            </a:endParaRPr>
          </a:p>
          <a:p>
            <a:pPr marL="640080" marR="123189" lvl="2" indent="-182880">
              <a:lnSpc>
                <a:spcPct val="7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spc="-10" dirty="0">
                <a:latin typeface="Calibri"/>
                <a:cs typeface="Calibri"/>
              </a:rPr>
              <a:t>Data transferred </a:t>
            </a:r>
            <a:r>
              <a:rPr sz="1700" spc="-5" dirty="0">
                <a:latin typeface="Calibri"/>
                <a:cs typeface="Calibri"/>
              </a:rPr>
              <a:t>between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5" dirty="0">
                <a:latin typeface="Calibri"/>
                <a:cs typeface="Calibri"/>
              </a:rPr>
              <a:t>two stations are </a:t>
            </a:r>
            <a:r>
              <a:rPr sz="1700" dirty="0">
                <a:latin typeface="Calibri"/>
                <a:cs typeface="Calibri"/>
              </a:rPr>
              <a:t>not </a:t>
            </a:r>
            <a:r>
              <a:rPr sz="1700" spc="-10" dirty="0">
                <a:latin typeface="Calibri"/>
                <a:cs typeface="Calibri"/>
              </a:rPr>
              <a:t>packetized (physical </a:t>
            </a:r>
            <a:r>
              <a:rPr sz="1700" spc="-15" dirty="0">
                <a:latin typeface="Calibri"/>
                <a:cs typeface="Calibri"/>
              </a:rPr>
              <a:t>layer transfer </a:t>
            </a:r>
            <a:r>
              <a:rPr sz="1700" spc="-5" dirty="0">
                <a:latin typeface="Calibri"/>
                <a:cs typeface="Calibri"/>
              </a:rPr>
              <a:t>of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signal)</a:t>
            </a:r>
            <a:endParaRPr sz="1700">
              <a:latin typeface="Calibri"/>
              <a:cs typeface="Calibri"/>
            </a:endParaRPr>
          </a:p>
          <a:p>
            <a:pPr marL="640080" marR="775335" lvl="2" indent="-182880">
              <a:lnSpc>
                <a:spcPct val="7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dirty="0">
                <a:latin typeface="Calibri"/>
                <a:cs typeface="Calibri"/>
              </a:rPr>
              <a:t>no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addressing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involved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during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 </a:t>
            </a:r>
            <a:r>
              <a:rPr sz="1700" spc="-15" dirty="0">
                <a:latin typeface="Calibri"/>
                <a:cs typeface="Calibri"/>
              </a:rPr>
              <a:t>transfer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-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switches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route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10" dirty="0">
                <a:latin typeface="Calibri"/>
                <a:cs typeface="Calibri"/>
              </a:rPr>
              <a:t>data </a:t>
            </a:r>
            <a:r>
              <a:rPr sz="1700" dirty="0">
                <a:latin typeface="Calibri"/>
                <a:cs typeface="Calibri"/>
              </a:rPr>
              <a:t>based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</a:t>
            </a:r>
            <a:r>
              <a:rPr sz="1700" dirty="0">
                <a:latin typeface="Calibri"/>
                <a:cs typeface="Calibri"/>
              </a:rPr>
              <a:t> their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occupied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(FDM) or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 slot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(TDM)</a:t>
            </a:r>
            <a:endParaRPr sz="1700">
              <a:latin typeface="Calibri"/>
              <a:cs typeface="Calibri"/>
            </a:endParaRPr>
          </a:p>
          <a:p>
            <a:pPr marL="419100" lvl="1" indent="-183515">
              <a:lnSpc>
                <a:spcPts val="244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10" dirty="0">
                <a:latin typeface="Calibri"/>
                <a:cs typeface="Calibri"/>
              </a:rPr>
              <a:t>After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transferred,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circuits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torn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down</a:t>
            </a:r>
            <a:endParaRPr sz="2200">
              <a:latin typeface="Calibri"/>
              <a:cs typeface="Calibri"/>
            </a:endParaRPr>
          </a:p>
          <a:p>
            <a:pPr marL="640080" marR="222250" lvl="2" indent="-182880">
              <a:lnSpc>
                <a:spcPct val="70000"/>
              </a:lnSpc>
              <a:spcBef>
                <a:spcPts val="61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parties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disconnect,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 signal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 each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release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700" spc="-3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resources.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340" y="6419799"/>
            <a:ext cx="757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Requires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setup,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transfer,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teardown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1789176" cy="81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330708"/>
              <a:ext cx="816863" cy="815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016" y="330708"/>
              <a:ext cx="4294632" cy="8153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8135" y="330708"/>
              <a:ext cx="816863" cy="815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4167" y="330708"/>
              <a:ext cx="3064764" cy="81534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939" y="448436"/>
            <a:ext cx="77285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108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40588" y="1265682"/>
            <a:ext cx="8600440" cy="504571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89230" marR="93980" indent="-177165" algn="just">
              <a:lnSpc>
                <a:spcPct val="70000"/>
              </a:lnSpc>
              <a:spcBef>
                <a:spcPts val="96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Before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parties (or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multiple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parties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 a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conference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call)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communicate,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dedicated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circuit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(combination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channels in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links)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be established</a:t>
            </a:r>
            <a:endParaRPr sz="2400">
              <a:latin typeface="Calibri"/>
              <a:cs typeface="Calibri"/>
            </a:endParaRPr>
          </a:p>
          <a:p>
            <a:pPr marL="527685" marR="33655" indent="-515620">
              <a:lnSpc>
                <a:spcPct val="70000"/>
              </a:lnSpc>
              <a:spcBef>
                <a:spcPts val="1405"/>
              </a:spcBef>
              <a:buClr>
                <a:srgbClr val="1CACE3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end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systems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normally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connected through dedicated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lines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switches, so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 </a:t>
            </a:r>
            <a:r>
              <a:rPr sz="2400" dirty="0">
                <a:latin typeface="Calibri"/>
                <a:cs typeface="Calibri"/>
              </a:rPr>
              <a:t>means </a:t>
            </a:r>
            <a:r>
              <a:rPr sz="2400" spc="-10" dirty="0">
                <a:latin typeface="Calibri"/>
                <a:cs typeface="Calibri"/>
              </a:rPr>
              <a:t>creating dedicated </a:t>
            </a:r>
            <a:r>
              <a:rPr sz="2400" spc="-5" dirty="0">
                <a:latin typeface="Calibri"/>
                <a:cs typeface="Calibri"/>
              </a:rPr>
              <a:t> channels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switches</a:t>
            </a:r>
            <a:endParaRPr sz="2400">
              <a:latin typeface="Calibri"/>
              <a:cs typeface="Calibri"/>
            </a:endParaRPr>
          </a:p>
          <a:p>
            <a:pPr marL="757555" lvl="1" indent="-224790">
              <a:lnSpc>
                <a:spcPts val="2080"/>
              </a:lnSpc>
              <a:buClr>
                <a:srgbClr val="1CACE3"/>
              </a:buClr>
              <a:buChar char="◦"/>
              <a:tabLst>
                <a:tab pos="757555" algn="l"/>
                <a:tab pos="758190" algn="l"/>
              </a:tabLst>
            </a:pPr>
            <a:r>
              <a:rPr sz="2000" dirty="0">
                <a:latin typeface="Calibri"/>
                <a:cs typeface="Calibri"/>
              </a:rPr>
              <a:t>when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needs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</a:t>
            </a:r>
            <a:r>
              <a:rPr sz="2000" spc="-15" dirty="0">
                <a:latin typeface="Calibri"/>
                <a:cs typeface="Calibri"/>
              </a:rPr>
              <a:t> to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M,</a:t>
            </a:r>
            <a:endParaRPr sz="2000">
              <a:latin typeface="Calibri"/>
              <a:cs typeface="Calibri"/>
            </a:endParaRPr>
          </a:p>
          <a:p>
            <a:pPr marL="978535" lvl="2" indent="-224790">
              <a:lnSpc>
                <a:spcPct val="100000"/>
              </a:lnSpc>
              <a:spcBef>
                <a:spcPts val="70"/>
              </a:spcBef>
              <a:buClr>
                <a:srgbClr val="1CACE3"/>
              </a:buClr>
              <a:buChar char="◦"/>
              <a:tabLst>
                <a:tab pos="978535" algn="l"/>
                <a:tab pos="979169" algn="l"/>
              </a:tabLst>
            </a:pPr>
            <a:r>
              <a:rPr sz="1500" dirty="0">
                <a:latin typeface="Calibri"/>
                <a:cs typeface="Calibri"/>
              </a:rPr>
              <a:t>it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sends</a:t>
            </a:r>
            <a:r>
              <a:rPr sz="1500" dirty="0">
                <a:latin typeface="Calibri"/>
                <a:cs typeface="Calibri"/>
              </a:rPr>
              <a:t> 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setup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request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that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includes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address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system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M,</a:t>
            </a:r>
            <a:r>
              <a:rPr sz="1500" spc="-10" dirty="0">
                <a:latin typeface="Calibri"/>
                <a:cs typeface="Calibri"/>
              </a:rPr>
              <a:t> to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</a:t>
            </a:r>
            <a:endParaRPr sz="1500">
              <a:latin typeface="Calibri"/>
              <a:cs typeface="Calibri"/>
            </a:endParaRPr>
          </a:p>
          <a:p>
            <a:pPr marL="1153795" lvl="3" indent="-224790">
              <a:lnSpc>
                <a:spcPct val="100000"/>
              </a:lnSpc>
              <a:spcBef>
                <a:spcPts val="60"/>
              </a:spcBef>
              <a:buClr>
                <a:srgbClr val="1CACE3"/>
              </a:buClr>
              <a:buChar char="◦"/>
              <a:tabLst>
                <a:tab pos="1153795" algn="l"/>
                <a:tab pos="1154430" algn="l"/>
              </a:tabLst>
            </a:pPr>
            <a:r>
              <a:rPr sz="1500" spc="-5" dirty="0">
                <a:latin typeface="Calibri"/>
                <a:cs typeface="Calibri"/>
              </a:rPr>
              <a:t>end-to-end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addressing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required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creating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5" dirty="0">
                <a:latin typeface="Calibri"/>
                <a:cs typeface="Calibri"/>
              </a:rPr>
              <a:t> connection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between</a:t>
            </a:r>
            <a:r>
              <a:rPr sz="1500" spc="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two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end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systems</a:t>
            </a:r>
            <a:endParaRPr sz="1500">
              <a:latin typeface="Calibri"/>
              <a:cs typeface="Calibri"/>
            </a:endParaRPr>
          </a:p>
          <a:p>
            <a:pPr marL="1387475" marR="5080" lvl="4" indent="-226060">
              <a:lnSpc>
                <a:spcPct val="7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1387475" algn="l"/>
                <a:tab pos="1388110" algn="l"/>
              </a:tabLst>
            </a:pPr>
            <a:r>
              <a:rPr sz="1500" spc="-5" dirty="0">
                <a:latin typeface="Calibri"/>
                <a:cs typeface="Calibri"/>
              </a:rPr>
              <a:t>Example,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addresses of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computers </a:t>
            </a:r>
            <a:r>
              <a:rPr sz="1500" dirty="0">
                <a:latin typeface="Calibri"/>
                <a:cs typeface="Calibri"/>
              </a:rPr>
              <a:t>assigned </a:t>
            </a:r>
            <a:r>
              <a:rPr sz="1500" spc="-5" dirty="0">
                <a:latin typeface="Calibri"/>
                <a:cs typeface="Calibri"/>
              </a:rPr>
              <a:t>by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administrator </a:t>
            </a:r>
            <a:r>
              <a:rPr sz="1500" dirty="0">
                <a:latin typeface="Calibri"/>
                <a:cs typeface="Calibri"/>
              </a:rPr>
              <a:t>in a </a:t>
            </a:r>
            <a:r>
              <a:rPr sz="1500" spc="-5" dirty="0">
                <a:latin typeface="Calibri"/>
                <a:cs typeface="Calibri"/>
              </a:rPr>
              <a:t>TDM network, or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telephone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numbers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FDM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network</a:t>
            </a:r>
            <a:endParaRPr sz="1500">
              <a:latin typeface="Calibri"/>
              <a:cs typeface="Calibri"/>
            </a:endParaRPr>
          </a:p>
          <a:p>
            <a:pPr marL="978535" lvl="2" indent="-224790">
              <a:lnSpc>
                <a:spcPct val="100000"/>
              </a:lnSpc>
              <a:spcBef>
                <a:spcPts val="60"/>
              </a:spcBef>
              <a:buClr>
                <a:srgbClr val="1CACE3"/>
              </a:buClr>
              <a:buChar char="◦"/>
              <a:tabLst>
                <a:tab pos="978535" algn="l"/>
                <a:tab pos="979169" algn="l"/>
              </a:tabLst>
            </a:pP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dirty="0">
                <a:latin typeface="Calibri"/>
                <a:cs typeface="Calibri"/>
              </a:rPr>
              <a:t> I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finds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channel</a:t>
            </a:r>
            <a:r>
              <a:rPr sz="1500" spc="-10" dirty="0">
                <a:latin typeface="Calibri"/>
                <a:cs typeface="Calibri"/>
              </a:rPr>
              <a:t> between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itself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IV</a:t>
            </a:r>
            <a:r>
              <a:rPr sz="1500" spc="-5" dirty="0">
                <a:latin typeface="Calibri"/>
                <a:cs typeface="Calibri"/>
              </a:rPr>
              <a:t> that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can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5" dirty="0">
                <a:latin typeface="Calibri"/>
                <a:cs typeface="Calibri"/>
              </a:rPr>
              <a:t> dedicated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this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purpose</a:t>
            </a:r>
            <a:endParaRPr sz="1500">
              <a:latin typeface="Calibri"/>
              <a:cs typeface="Calibri"/>
            </a:endParaRPr>
          </a:p>
          <a:p>
            <a:pPr marL="978535" marR="214629" lvl="2" indent="-224154">
              <a:lnSpc>
                <a:spcPct val="7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978535" algn="l"/>
                <a:tab pos="979169" algn="l"/>
              </a:tabLst>
            </a:pP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dirty="0">
                <a:latin typeface="Calibri"/>
                <a:cs typeface="Calibri"/>
              </a:rPr>
              <a:t> I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sends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request</a:t>
            </a:r>
            <a:r>
              <a:rPr sz="1500" spc="-10" dirty="0">
                <a:latin typeface="Calibri"/>
                <a:cs typeface="Calibri"/>
              </a:rPr>
              <a:t> to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40" dirty="0">
                <a:latin typeface="Calibri"/>
                <a:cs typeface="Calibri"/>
              </a:rPr>
              <a:t>IV,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which finds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dedicated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channel</a:t>
            </a:r>
            <a:r>
              <a:rPr sz="1500" spc="-10" dirty="0">
                <a:latin typeface="Calibri"/>
                <a:cs typeface="Calibri"/>
              </a:rPr>
              <a:t> between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itself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III</a:t>
            </a:r>
            <a:endParaRPr sz="1500">
              <a:latin typeface="Calibri"/>
              <a:cs typeface="Calibri"/>
            </a:endParaRPr>
          </a:p>
          <a:p>
            <a:pPr marL="978535" lvl="2" indent="-224790">
              <a:lnSpc>
                <a:spcPct val="100000"/>
              </a:lnSpc>
              <a:spcBef>
                <a:spcPts val="60"/>
              </a:spcBef>
              <a:buClr>
                <a:srgbClr val="1CACE3"/>
              </a:buClr>
              <a:buChar char="◦"/>
              <a:tabLst>
                <a:tab pos="978535" algn="l"/>
                <a:tab pos="979169" algn="l"/>
              </a:tabLst>
            </a:pPr>
            <a:r>
              <a:rPr sz="1500" spc="-10" dirty="0">
                <a:latin typeface="Calibri"/>
                <a:cs typeface="Calibri"/>
              </a:rPr>
              <a:t>Switch</a:t>
            </a:r>
            <a:r>
              <a:rPr sz="1500" dirty="0">
                <a:latin typeface="Calibri"/>
                <a:cs typeface="Calibri"/>
              </a:rPr>
              <a:t> III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informs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system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</a:t>
            </a:r>
            <a:r>
              <a:rPr sz="1500" spc="-5" dirty="0">
                <a:latin typeface="Calibri"/>
                <a:cs typeface="Calibri"/>
              </a:rPr>
              <a:t> of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system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5" dirty="0">
                <a:latin typeface="Calibri"/>
                <a:cs typeface="Calibri"/>
              </a:rPr>
              <a:t>A’s</a:t>
            </a:r>
            <a:r>
              <a:rPr sz="1500" spc="-5" dirty="0">
                <a:latin typeface="Calibri"/>
                <a:cs typeface="Calibri"/>
              </a:rPr>
              <a:t> intention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this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time</a:t>
            </a:r>
            <a:endParaRPr sz="15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buClr>
                <a:srgbClr val="1CACE3"/>
              </a:buClr>
              <a:buFont typeface="Calibri"/>
              <a:buChar char="◦"/>
            </a:pPr>
            <a:endParaRPr sz="1300">
              <a:latin typeface="Calibri"/>
              <a:cs typeface="Calibri"/>
            </a:endParaRPr>
          </a:p>
          <a:p>
            <a:pPr marL="527685" marR="740410" indent="-515620">
              <a:lnSpc>
                <a:spcPct val="70000"/>
              </a:lnSpc>
              <a:buClr>
                <a:srgbClr val="1CACE3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acknowledgment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needs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sent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opposite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757555" marR="765810" lvl="1" indent="-224154">
              <a:lnSpc>
                <a:spcPct val="70000"/>
              </a:lnSpc>
              <a:spcBef>
                <a:spcPts val="415"/>
              </a:spcBef>
              <a:buClr>
                <a:srgbClr val="1CACE3"/>
              </a:buClr>
              <a:buFont typeface="Calibri"/>
              <a:buChar char="◦"/>
              <a:tabLst>
                <a:tab pos="812165" algn="l"/>
                <a:tab pos="812800" algn="l"/>
              </a:tabLst>
            </a:pPr>
            <a:r>
              <a:rPr dirty="0"/>
              <a:t>	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after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receives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acknowledgment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established.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9268"/>
            <a:ext cx="8982075" cy="916305"/>
            <a:chOff x="0" y="239268"/>
            <a:chExt cx="8982075" cy="916305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9268"/>
              <a:ext cx="2188464" cy="9098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944" y="239268"/>
              <a:ext cx="911352" cy="9098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776" y="239268"/>
              <a:ext cx="6922008" cy="9098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7264" y="239268"/>
              <a:ext cx="1005840" cy="9098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81889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20410" algn="l"/>
              </a:tabLst>
            </a:pPr>
            <a:r>
              <a:rPr sz="4400" b="0" u="none" spc="-50" dirty="0">
                <a:latin typeface="Times New Roman"/>
                <a:cs typeface="Times New Roman"/>
              </a:rPr>
              <a:t>Circuit-switched</a:t>
            </a:r>
            <a:r>
              <a:rPr sz="4400" b="0" u="none" spc="-125" dirty="0">
                <a:latin typeface="Times New Roman"/>
                <a:cs typeface="Times New Roman"/>
              </a:rPr>
              <a:t> </a:t>
            </a:r>
            <a:r>
              <a:rPr sz="4400" b="0" u="none" spc="-40" dirty="0">
                <a:latin typeface="Times New Roman"/>
                <a:cs typeface="Times New Roman"/>
              </a:rPr>
              <a:t>network	</a:t>
            </a:r>
            <a:r>
              <a:rPr sz="4400" b="0" u="none" spc="-45" dirty="0">
                <a:latin typeface="Times New Roman"/>
                <a:cs typeface="Times New Roman"/>
              </a:rPr>
              <a:t>Example</a:t>
            </a:r>
            <a:r>
              <a:rPr sz="4400" b="0" u="none" spc="-190" dirty="0">
                <a:latin typeface="Times New Roman"/>
                <a:cs typeface="Times New Roman"/>
              </a:rPr>
              <a:t> </a:t>
            </a:r>
            <a:r>
              <a:rPr sz="4400" b="0" u="none" dirty="0">
                <a:latin typeface="Times New Roman"/>
                <a:cs typeface="Times New Roman"/>
              </a:rPr>
              <a:t>1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588" y="1280922"/>
            <a:ext cx="8752205" cy="209867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9230" marR="5715" indent="-177165">
              <a:lnSpc>
                <a:spcPts val="2690"/>
              </a:lnSpc>
              <a:spcBef>
                <a:spcPts val="7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  <a:tab pos="1591310" algn="l"/>
                <a:tab pos="2518410" algn="l"/>
                <a:tab pos="4255770" algn="l"/>
                <a:tab pos="4749800" algn="l"/>
                <a:tab pos="5146040" algn="l"/>
                <a:tab pos="6133465" algn="l"/>
                <a:tab pos="7078980" algn="l"/>
                <a:tab pos="7830184" algn="l"/>
              </a:tabLst>
            </a:pP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Con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n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8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c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t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g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ht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tele</a:t>
            </a:r>
            <a:r>
              <a:rPr sz="28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p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h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nes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n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sma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ea.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Th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switch  </a:t>
            </a:r>
            <a:r>
              <a:rPr sz="28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controls</a:t>
            </a:r>
            <a:r>
              <a:rPr sz="2800" i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the connections</a:t>
            </a:r>
            <a:endParaRPr sz="2800">
              <a:latin typeface="Times New Roman"/>
              <a:cs typeface="Times New Roman"/>
            </a:endParaRPr>
          </a:p>
          <a:p>
            <a:pPr marL="419100" lvl="1" indent="-183515">
              <a:lnSpc>
                <a:spcPts val="2740"/>
              </a:lnSpc>
              <a:spcBef>
                <a:spcPts val="5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Communication</a:t>
            </a:r>
            <a:r>
              <a:rPr sz="24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through</a:t>
            </a:r>
            <a:r>
              <a:rPr sz="24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4-kHz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 voice</a:t>
            </a:r>
            <a:r>
              <a:rPr sz="24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channels</a:t>
            </a:r>
            <a:endParaRPr sz="2400">
              <a:latin typeface="Times New Roman"/>
              <a:cs typeface="Times New Roman"/>
            </a:endParaRPr>
          </a:p>
          <a:p>
            <a:pPr marL="419100" marR="5080" lvl="1" indent="-182880">
              <a:lnSpc>
                <a:spcPts val="2300"/>
              </a:lnSpc>
              <a:spcBef>
                <a:spcPts val="58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  <a:tab pos="1486535" algn="l"/>
                <a:tab pos="2096135" algn="l"/>
                <a:tab pos="2807970" algn="l"/>
                <a:tab pos="3399154" algn="l"/>
                <a:tab pos="4060825" algn="l"/>
                <a:tab pos="4856480" algn="l"/>
                <a:tab pos="5229860" algn="l"/>
                <a:tab pos="6313805" algn="l"/>
                <a:tab pos="6602095" algn="l"/>
                <a:tab pos="7924800" algn="l"/>
                <a:tab pos="8298180" algn="l"/>
              </a:tabLst>
            </a:pP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Assume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	that	each	link	</a:t>
            </a: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uses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	FDM	</a:t>
            </a:r>
            <a:r>
              <a:rPr sz="24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t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o	connect	a	</a:t>
            </a: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maximum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	of	two  voice</a:t>
            </a:r>
            <a:r>
              <a:rPr sz="2400" i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channels</a:t>
            </a:r>
            <a:endParaRPr sz="2400">
              <a:latin typeface="Times New Roman"/>
              <a:cs typeface="Times New Roman"/>
            </a:endParaRPr>
          </a:p>
          <a:p>
            <a:pPr marL="640080" lvl="2" indent="-183515">
              <a:lnSpc>
                <a:spcPct val="100000"/>
              </a:lnSpc>
              <a:spcBef>
                <a:spcPts val="219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bandwidth</a:t>
            </a:r>
            <a:r>
              <a:rPr sz="1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of each</a:t>
            </a:r>
            <a:r>
              <a:rPr sz="18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link</a:t>
            </a: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 is</a:t>
            </a:r>
            <a:r>
              <a:rPr sz="18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then</a:t>
            </a:r>
            <a:r>
              <a:rPr sz="1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8 </a:t>
            </a: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kHz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308" y="3825757"/>
            <a:ext cx="6476450" cy="23871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43750" y="4293489"/>
            <a:ext cx="1694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latin typeface="Times New Roman"/>
                <a:cs typeface="Times New Roman"/>
              </a:rPr>
              <a:t>Telephone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1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is </a:t>
            </a:r>
            <a:r>
              <a:rPr sz="1800" i="1" spc="-43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connected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to </a:t>
            </a:r>
            <a:r>
              <a:rPr sz="1800" i="1" spc="-434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telephone</a:t>
            </a:r>
            <a:r>
              <a:rPr sz="1800" i="1" spc="3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7;</a:t>
            </a:r>
            <a:r>
              <a:rPr sz="1800" i="1" spc="3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2</a:t>
            </a:r>
            <a:r>
              <a:rPr sz="1800" i="1" spc="31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800" i="1" spc="-5" dirty="0">
                <a:latin typeface="Times New Roman"/>
                <a:cs typeface="Times New Roman"/>
              </a:rPr>
              <a:t>5;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3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to </a:t>
            </a:r>
            <a:r>
              <a:rPr sz="1800" i="1" spc="-5" dirty="0">
                <a:latin typeface="Times New Roman"/>
                <a:cs typeface="Times New Roman"/>
              </a:rPr>
              <a:t>8;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and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4 </a:t>
            </a:r>
            <a:r>
              <a:rPr sz="1800" i="1" spc="-10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Times New Roman"/>
                <a:cs typeface="Times New Roman"/>
              </a:rPr>
              <a:t>6.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6634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Example </a:t>
            </a:r>
            <a:r>
              <a:rPr sz="4800" b="0" u="none" dirty="0">
                <a:latin typeface="Arial"/>
                <a:cs typeface="Arial"/>
              </a:rPr>
              <a:t>–</a:t>
            </a:r>
            <a:r>
              <a:rPr sz="4800" b="0" u="none" spc="10" dirty="0">
                <a:latin typeface="Arial"/>
                <a:cs typeface="Arial"/>
              </a:rPr>
              <a:t> </a:t>
            </a:r>
            <a:r>
              <a:rPr sz="4800" b="0" i="1" u="none" spc="-10" dirty="0">
                <a:latin typeface="Arial"/>
                <a:cs typeface="Arial"/>
              </a:rPr>
              <a:t>ASK</a:t>
            </a:r>
            <a:r>
              <a:rPr sz="4800" b="0" i="1" u="none" spc="-15" dirty="0">
                <a:latin typeface="Arial"/>
                <a:cs typeface="Arial"/>
              </a:rPr>
              <a:t> </a:t>
            </a:r>
            <a:r>
              <a:rPr sz="4800" b="0" i="1" u="none" spc="-10" dirty="0">
                <a:latin typeface="Arial"/>
                <a:cs typeface="Arial"/>
              </a:rPr>
              <a:t>Bit</a:t>
            </a:r>
            <a:r>
              <a:rPr sz="4800" b="0" i="1" u="none" dirty="0">
                <a:latin typeface="Arial"/>
                <a:cs typeface="Arial"/>
              </a:rPr>
              <a:t> Rate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24" y="1228420"/>
            <a:ext cx="8785860" cy="2588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2405" marR="26670" indent="-18034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19304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Given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100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kHz,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spanning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from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200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kHz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300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endParaRPr sz="2800">
              <a:latin typeface="Calibri"/>
              <a:cs typeface="Calibri"/>
            </a:endParaRPr>
          </a:p>
          <a:p>
            <a:pPr marL="192405" marR="5080" indent="-180340">
              <a:lnSpc>
                <a:spcPct val="100000"/>
              </a:lnSpc>
              <a:buFont typeface="Arial"/>
              <a:buChar char="•"/>
              <a:tabLst>
                <a:tab pos="19304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Modulate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using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ASK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communication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circuitry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requires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2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Hz/baud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(d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1)</a:t>
            </a:r>
            <a:endParaRPr sz="2800">
              <a:latin typeface="Calibri"/>
              <a:cs typeface="Calibri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304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bit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rate?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3D8752"/>
                </a:solidFill>
                <a:latin typeface="Calibri"/>
                <a:cs typeface="Calibri"/>
              </a:rPr>
              <a:t>Solution: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362" y="5136476"/>
            <a:ext cx="7467092" cy="4611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7102" y="5729757"/>
            <a:ext cx="2702179" cy="4611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1342" y="4305909"/>
            <a:ext cx="4973701" cy="69839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9268"/>
            <a:ext cx="8982075" cy="916305"/>
            <a:chOff x="0" y="239268"/>
            <a:chExt cx="8982075" cy="916305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9268"/>
              <a:ext cx="2188464" cy="9098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944" y="239268"/>
              <a:ext cx="911352" cy="9098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776" y="239268"/>
              <a:ext cx="6922008" cy="9098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7264" y="239268"/>
              <a:ext cx="1005840" cy="9098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81889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20410" algn="l"/>
              </a:tabLst>
            </a:pPr>
            <a:r>
              <a:rPr sz="4400" b="0" u="none" spc="-50" dirty="0">
                <a:latin typeface="Times New Roman"/>
                <a:cs typeface="Times New Roman"/>
              </a:rPr>
              <a:t>Circuit-switched</a:t>
            </a:r>
            <a:r>
              <a:rPr sz="4400" b="0" u="none" spc="-125" dirty="0">
                <a:latin typeface="Times New Roman"/>
                <a:cs typeface="Times New Roman"/>
              </a:rPr>
              <a:t> </a:t>
            </a:r>
            <a:r>
              <a:rPr sz="4400" b="0" u="none" spc="-40" dirty="0">
                <a:latin typeface="Times New Roman"/>
                <a:cs typeface="Times New Roman"/>
              </a:rPr>
              <a:t>network	</a:t>
            </a:r>
            <a:r>
              <a:rPr sz="4400" b="0" u="none" spc="-45" dirty="0">
                <a:latin typeface="Times New Roman"/>
                <a:cs typeface="Times New Roman"/>
              </a:rPr>
              <a:t>Example</a:t>
            </a:r>
            <a:r>
              <a:rPr sz="4400" b="0" u="none" spc="-190" dirty="0">
                <a:latin typeface="Times New Roman"/>
                <a:cs typeface="Times New Roman"/>
              </a:rPr>
              <a:t> </a:t>
            </a:r>
            <a:r>
              <a:rPr sz="4400" b="0" u="none" dirty="0">
                <a:latin typeface="Times New Roman"/>
                <a:cs typeface="Times New Roman"/>
              </a:rPr>
              <a:t>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588" y="1256538"/>
            <a:ext cx="8575040" cy="280987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89230" marR="596265" indent="-177165">
              <a:lnSpc>
                <a:spcPct val="70000"/>
              </a:lnSpc>
              <a:spcBef>
                <a:spcPts val="10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600" spc="-1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circuit-switched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network</a:t>
            </a:r>
            <a:r>
              <a:rPr sz="26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connects</a:t>
            </a:r>
            <a:r>
              <a:rPr sz="26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computers</a:t>
            </a:r>
            <a:r>
              <a:rPr sz="26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in two </a:t>
            </a:r>
            <a:r>
              <a:rPr sz="2600" spc="-6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remote</a:t>
            </a:r>
            <a:r>
              <a:rPr sz="26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offices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6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a private</a:t>
            </a:r>
            <a:r>
              <a:rPr sz="26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company</a:t>
            </a:r>
            <a:endParaRPr sz="2600">
              <a:latin typeface="Times New Roman"/>
              <a:cs typeface="Times New Roman"/>
            </a:endParaRPr>
          </a:p>
          <a:p>
            <a:pPr marL="419100" marR="97790" lvl="1" indent="-182880">
              <a:lnSpc>
                <a:spcPct val="70000"/>
              </a:lnSpc>
              <a:spcBef>
                <a:spcPts val="40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 offices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connected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using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T-1</a:t>
            </a:r>
            <a:r>
              <a:rPr sz="22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line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leased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from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communication </a:t>
            </a:r>
            <a:r>
              <a:rPr sz="2200" spc="-5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service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provider</a:t>
            </a:r>
            <a:endParaRPr sz="2200">
              <a:latin typeface="Times New Roman"/>
              <a:cs typeface="Times New Roman"/>
            </a:endParaRPr>
          </a:p>
          <a:p>
            <a:pPr marL="189230" marR="509270" indent="-177165">
              <a:lnSpc>
                <a:spcPct val="72300"/>
              </a:lnSpc>
              <a:spcBef>
                <a:spcPts val="145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There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two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4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25" dirty="0">
                <a:solidFill>
                  <a:srgbClr val="404040"/>
                </a:solidFill>
                <a:latin typeface="Playbill"/>
                <a:cs typeface="Playbill"/>
              </a:rPr>
              <a:t>×</a:t>
            </a:r>
            <a:r>
              <a:rPr sz="2600" spc="-140" dirty="0">
                <a:solidFill>
                  <a:srgbClr val="404040"/>
                </a:solidFill>
                <a:latin typeface="Playbill"/>
                <a:cs typeface="Playbill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8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(4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inputs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8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outputs)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switches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in this </a:t>
            </a:r>
            <a:r>
              <a:rPr sz="2600" spc="-6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  <a:p>
            <a:pPr marL="419100" marR="5080" lvl="1" indent="-182880">
              <a:lnSpc>
                <a:spcPct val="70100"/>
              </a:lnSpc>
              <a:spcBef>
                <a:spcPts val="409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For each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switch,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four</a:t>
            </a:r>
            <a:r>
              <a:rPr sz="22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output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ports are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folded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into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input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 ports to</a:t>
            </a:r>
            <a:r>
              <a:rPr sz="22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allow </a:t>
            </a:r>
            <a:r>
              <a:rPr sz="2200" spc="-5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communication</a:t>
            </a:r>
            <a:r>
              <a:rPr sz="22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between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computers</a:t>
            </a:r>
            <a:r>
              <a:rPr sz="22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2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same</a:t>
            </a:r>
            <a:r>
              <a:rPr sz="22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office</a:t>
            </a:r>
            <a:endParaRPr sz="2200">
              <a:latin typeface="Times New Roman"/>
              <a:cs typeface="Times New Roman"/>
            </a:endParaRPr>
          </a:p>
          <a:p>
            <a:pPr marL="419100" lvl="1" indent="-183515">
              <a:lnSpc>
                <a:spcPts val="2450"/>
              </a:lnSpc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Four other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output</a:t>
            </a:r>
            <a:r>
              <a:rPr sz="22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ports</a:t>
            </a:r>
            <a:r>
              <a:rPr sz="22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allow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communication</a:t>
            </a:r>
            <a:r>
              <a:rPr sz="2200" spc="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between</a:t>
            </a:r>
            <a:r>
              <a:rPr sz="22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two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offices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7400" y="4123950"/>
            <a:ext cx="5455538" cy="22006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4335780" cy="81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8267" y="330708"/>
              <a:ext cx="816863" cy="815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7620" y="330708"/>
              <a:ext cx="4479035" cy="8153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448436"/>
            <a:ext cx="7579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111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312925"/>
            <a:ext cx="8601075" cy="405320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efficient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because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allocated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entire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duration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These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unavailable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other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connections</a:t>
            </a:r>
            <a:endParaRPr sz="2400">
              <a:latin typeface="Calibri"/>
              <a:cs typeface="Calibri"/>
            </a:endParaRPr>
          </a:p>
          <a:p>
            <a:pPr marL="189230" marR="219075" indent="-177165">
              <a:lnSpc>
                <a:spcPct val="90000"/>
              </a:lnSpc>
              <a:spcBef>
                <a:spcPts val="15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telephone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network,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people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terminate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communication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finished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their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conversation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but,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networks,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connected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even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activity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long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419100" marR="151765" lvl="1" indent="-182880">
              <a:lnSpc>
                <a:spcPts val="2590"/>
              </a:lnSpc>
              <a:spcBef>
                <a:spcPts val="46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 this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case, allowing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resources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dedicated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means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other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deprived.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6031"/>
            <a:ext cx="8982075" cy="899160"/>
            <a:chOff x="0" y="256031"/>
            <a:chExt cx="8982075" cy="8991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031"/>
              <a:ext cx="3910584" cy="8930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9063" y="256031"/>
              <a:ext cx="896112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656" y="256031"/>
              <a:ext cx="4942332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7524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240588" y="1176847"/>
            <a:ext cx="8507730" cy="286512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Minimal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delay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transfer,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delayed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at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each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switch;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allocated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duration</a:t>
            </a:r>
            <a:r>
              <a:rPr sz="2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the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endParaRPr sz="2800">
              <a:latin typeface="Calibri"/>
              <a:cs typeface="Calibri"/>
            </a:endParaRPr>
          </a:p>
          <a:p>
            <a:pPr marL="189230" marR="1037590" indent="-177165">
              <a:lnSpc>
                <a:spcPts val="3020"/>
              </a:lnSpc>
              <a:spcBef>
                <a:spcPts val="142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when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involved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0" y="3657600"/>
            <a:ext cx="5197729" cy="25908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6031"/>
            <a:ext cx="8982075" cy="899160"/>
            <a:chOff x="0" y="256031"/>
            <a:chExt cx="8982075" cy="8991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031"/>
              <a:ext cx="3910584" cy="8930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9063" y="256031"/>
              <a:ext cx="896112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656" y="256031"/>
              <a:ext cx="4942332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7524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176847"/>
            <a:ext cx="8474710" cy="349059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No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waiting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time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at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total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due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needed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connection: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sum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four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parts:</a:t>
            </a:r>
            <a:endParaRPr sz="2400">
              <a:latin typeface="Calibri"/>
              <a:cs typeface="Calibri"/>
            </a:endParaRPr>
          </a:p>
          <a:p>
            <a:pPr marL="640080" marR="107950" lvl="2" indent="-182880">
              <a:lnSpc>
                <a:spcPts val="1939"/>
              </a:lnSpc>
              <a:spcBef>
                <a:spcPts val="67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propagation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time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,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transfer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time,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propagation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time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acknowledgment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computer, </a:t>
            </a:r>
            <a:r>
              <a:rPr sz="1800" spc="-3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and the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signal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transfer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acknowledgment</a:t>
            </a:r>
            <a:endParaRPr sz="1800">
              <a:latin typeface="Calibri"/>
              <a:cs typeface="Calibri"/>
            </a:endParaRPr>
          </a:p>
          <a:p>
            <a:pPr marL="419100" marR="5080" lvl="1" indent="-182880">
              <a:lnSpc>
                <a:spcPts val="2590"/>
              </a:lnSpc>
              <a:spcBef>
                <a:spcPts val="58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transfer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be very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long: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sum of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parts: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propagation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transfer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27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disconnect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circuit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671"/>
            <a:ext cx="8982075" cy="1112520"/>
            <a:chOff x="0" y="42671"/>
            <a:chExt cx="8982075" cy="111252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671"/>
              <a:ext cx="2549652" cy="11109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635" y="42671"/>
              <a:ext cx="1112520" cy="11109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2139" y="42671"/>
              <a:ext cx="5644896" cy="11109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224409"/>
            <a:ext cx="68014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50" dirty="0">
                <a:solidFill>
                  <a:srgbClr val="000000"/>
                </a:solidFill>
                <a:latin typeface="Times New Roman"/>
                <a:cs typeface="Times New Roman"/>
              </a:rPr>
              <a:t>Packet-switched</a:t>
            </a:r>
            <a:r>
              <a:rPr b="0" u="none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323593"/>
            <a:ext cx="8751570" cy="416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latin typeface="Times New Roman"/>
                <a:cs typeface="Times New Roman"/>
              </a:rPr>
              <a:t>divides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into packets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fixed or </a:t>
            </a:r>
            <a:r>
              <a:rPr sz="2800" spc="-5" dirty="0">
                <a:latin typeface="Times New Roman"/>
                <a:cs typeface="Times New Roman"/>
              </a:rPr>
              <a:t>variable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size.</a:t>
            </a:r>
            <a:endParaRPr sz="2800">
              <a:latin typeface="Times New Roman"/>
              <a:cs typeface="Times New Roman"/>
            </a:endParaRPr>
          </a:p>
          <a:p>
            <a:pPr marL="419100" marR="5080" lvl="1" indent="-182880">
              <a:lnSpc>
                <a:spcPts val="3020"/>
              </a:lnSpc>
              <a:spcBef>
                <a:spcPts val="455"/>
              </a:spcBef>
              <a:buFont typeface="Calibri"/>
              <a:buChar char="◦"/>
              <a:tabLst>
                <a:tab pos="419734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size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packet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determined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by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network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governing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protocol.</a:t>
            </a:r>
            <a:endParaRPr sz="2800">
              <a:latin typeface="Times New Roman"/>
              <a:cs typeface="Times New Roman"/>
            </a:endParaRPr>
          </a:p>
          <a:p>
            <a:pPr marL="189230" indent="-177165">
              <a:lnSpc>
                <a:spcPts val="3190"/>
              </a:lnSpc>
              <a:spcBef>
                <a:spcPts val="122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latin typeface="Times New Roman"/>
                <a:cs typeface="Times New Roman"/>
              </a:rPr>
              <a:t>no resource reservation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resources are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allocated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demand</a:t>
            </a:r>
            <a:endParaRPr sz="2800">
              <a:latin typeface="Times New Roman"/>
              <a:cs typeface="Times New Roman"/>
            </a:endParaRPr>
          </a:p>
          <a:p>
            <a:pPr marL="189230">
              <a:lnSpc>
                <a:spcPts val="3190"/>
              </a:lnSpc>
            </a:pPr>
            <a:r>
              <a:rPr sz="2800" spc="-5" dirty="0">
                <a:latin typeface="Times New Roman"/>
                <a:cs typeface="Times New Roman"/>
              </a:rPr>
              <a:t>–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first-come,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first-served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basis</a:t>
            </a:r>
            <a:endParaRPr sz="2800">
              <a:latin typeface="Times New Roman"/>
              <a:cs typeface="Times New Roman"/>
            </a:endParaRPr>
          </a:p>
          <a:p>
            <a:pPr marL="419100" indent="-183515">
              <a:lnSpc>
                <a:spcPct val="100000"/>
              </a:lnSpc>
              <a:spcBef>
                <a:spcPts val="65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800" spc="-5" dirty="0">
                <a:latin typeface="Times New Roman"/>
                <a:cs typeface="Times New Roman"/>
              </a:rPr>
              <a:t>lack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reservation</a:t>
            </a:r>
            <a:r>
              <a:rPr sz="2800" spc="-10" dirty="0">
                <a:latin typeface="Times New Roman"/>
                <a:cs typeface="Times New Roman"/>
              </a:rPr>
              <a:t> may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create delay</a:t>
            </a:r>
            <a:endParaRPr sz="28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latin typeface="Times New Roman"/>
                <a:cs typeface="Times New Roman"/>
              </a:rPr>
              <a:t>classified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as</a:t>
            </a:r>
            <a:endParaRPr sz="2800">
              <a:latin typeface="Times New Roman"/>
              <a:cs typeface="Times New Roman"/>
            </a:endParaRPr>
          </a:p>
          <a:p>
            <a:pPr marL="600710" lvl="1" indent="-365125">
              <a:lnSpc>
                <a:spcPct val="100000"/>
              </a:lnSpc>
              <a:spcBef>
                <a:spcPts val="60"/>
              </a:spcBef>
              <a:buAutoNum type="alphaLcParenR"/>
              <a:tabLst>
                <a:tab pos="601345" algn="l"/>
              </a:tabLst>
            </a:pPr>
            <a:r>
              <a:rPr sz="2800" spc="-5" dirty="0">
                <a:latin typeface="Times New Roman"/>
                <a:cs typeface="Times New Roman"/>
              </a:rPr>
              <a:t>Datagram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Networks</a:t>
            </a:r>
            <a:endParaRPr sz="2800">
              <a:latin typeface="Times New Roman"/>
              <a:cs typeface="Times New Roman"/>
            </a:endParaRPr>
          </a:p>
          <a:p>
            <a:pPr marL="614680" lvl="1" indent="-378460">
              <a:lnSpc>
                <a:spcPct val="100000"/>
              </a:lnSpc>
              <a:spcBef>
                <a:spcPts val="270"/>
              </a:spcBef>
              <a:buAutoNum type="alphaLcParenR"/>
              <a:tabLst>
                <a:tab pos="614680" algn="l"/>
              </a:tabLst>
            </a:pPr>
            <a:r>
              <a:rPr sz="2800" spc="-30" dirty="0">
                <a:latin typeface="Times New Roman"/>
                <a:cs typeface="Times New Roman"/>
              </a:rPr>
              <a:t>Virtual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circuit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Networks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671"/>
            <a:ext cx="8982075" cy="1112520"/>
            <a:chOff x="0" y="42671"/>
            <a:chExt cx="8982075" cy="111252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671"/>
              <a:ext cx="6193536" cy="11109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24409"/>
            <a:ext cx="54679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b="0" u="none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588" y="1199540"/>
            <a:ext cx="8696325" cy="24358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7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5" dirty="0">
                <a:latin typeface="Times New Roman"/>
                <a:cs typeface="Times New Roman"/>
              </a:rPr>
              <a:t>Operates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Network</a:t>
            </a:r>
            <a:r>
              <a:rPr sz="2200" dirty="0">
                <a:latin typeface="Times New Roman"/>
                <a:cs typeface="Times New Roman"/>
              </a:rPr>
              <a:t> layer</a:t>
            </a:r>
            <a:endParaRPr sz="2200">
              <a:latin typeface="Times New Roman"/>
              <a:cs typeface="Times New Roman"/>
            </a:endParaRPr>
          </a:p>
          <a:p>
            <a:pPr marL="189230" indent="-177165">
              <a:lnSpc>
                <a:spcPts val="2505"/>
              </a:lnSpc>
              <a:spcBef>
                <a:spcPts val="6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5" dirty="0">
                <a:latin typeface="Times New Roman"/>
                <a:cs typeface="Times New Roman"/>
              </a:rPr>
              <a:t>Each packet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treated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independently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all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others</a:t>
            </a:r>
            <a:endParaRPr sz="2200">
              <a:latin typeface="Times New Roman"/>
              <a:cs typeface="Times New Roman"/>
            </a:endParaRPr>
          </a:p>
          <a:p>
            <a:pPr marL="419100" marR="267335" lvl="1" indent="-182880">
              <a:lnSpc>
                <a:spcPct val="70000"/>
              </a:lnSpc>
              <a:spcBef>
                <a:spcPts val="545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1900" spc="-5" dirty="0">
                <a:latin typeface="Times New Roman"/>
                <a:cs typeface="Times New Roman"/>
              </a:rPr>
              <a:t>Even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if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packet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part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multipacket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transmission,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network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treats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packets as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though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existed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alone</a:t>
            </a:r>
            <a:endParaRPr sz="1900">
              <a:latin typeface="Times New Roman"/>
              <a:cs typeface="Times New Roman"/>
            </a:endParaRPr>
          </a:p>
          <a:p>
            <a:pPr marL="419100" lvl="1" indent="-183515">
              <a:lnSpc>
                <a:spcPts val="2195"/>
              </a:lnSpc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1900" spc="-5" dirty="0">
                <a:latin typeface="Times New Roman"/>
                <a:cs typeface="Times New Roman"/>
              </a:rPr>
              <a:t>Each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packet of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one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message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can travel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 different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route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towards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their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final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destination</a:t>
            </a:r>
            <a:endParaRPr sz="19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8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5" dirty="0">
                <a:latin typeface="Times New Roman"/>
                <a:cs typeface="Times New Roman"/>
              </a:rPr>
              <a:t>Packets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are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referred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 as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datagrams</a:t>
            </a:r>
            <a:endParaRPr sz="22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6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5" dirty="0">
                <a:latin typeface="Times New Roman"/>
                <a:cs typeface="Times New Roman"/>
              </a:rPr>
              <a:t>Datagram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approach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-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deliver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four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packets from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station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station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52287" y="3809987"/>
            <a:ext cx="7453630" cy="2706370"/>
            <a:chOff x="852287" y="3809987"/>
            <a:chExt cx="7453630" cy="27063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3809987"/>
              <a:ext cx="7162800" cy="27061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8376" y="4040146"/>
              <a:ext cx="1042669" cy="0"/>
            </a:xfrm>
            <a:custGeom>
              <a:avLst/>
              <a:gdLst/>
              <a:ahLst/>
              <a:cxnLst/>
              <a:rect l="l" t="t" r="r" b="b"/>
              <a:pathLst>
                <a:path w="1042669">
                  <a:moveTo>
                    <a:pt x="0" y="0"/>
                  </a:moveTo>
                  <a:lnTo>
                    <a:pt x="63225" y="0"/>
                  </a:lnTo>
                </a:path>
                <a:path w="1042669">
                  <a:moveTo>
                    <a:pt x="298424" y="0"/>
                  </a:moveTo>
                  <a:lnTo>
                    <a:pt x="361650" y="0"/>
                  </a:lnTo>
                </a:path>
                <a:path w="1042669">
                  <a:moveTo>
                    <a:pt x="598421" y="0"/>
                  </a:moveTo>
                  <a:lnTo>
                    <a:pt x="661626" y="0"/>
                  </a:lnTo>
                </a:path>
                <a:path w="1042669">
                  <a:moveTo>
                    <a:pt x="896825" y="0"/>
                  </a:moveTo>
                  <a:lnTo>
                    <a:pt x="1042207" y="0"/>
                  </a:lnTo>
                </a:path>
              </a:pathLst>
            </a:custGeom>
            <a:ln w="19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683" y="3998467"/>
              <a:ext cx="137433" cy="850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2130" y="4040146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4">
                  <a:moveTo>
                    <a:pt x="0" y="0"/>
                  </a:moveTo>
                  <a:lnTo>
                    <a:pt x="131047" y="0"/>
                  </a:lnTo>
                </a:path>
              </a:pathLst>
            </a:custGeom>
            <a:ln w="19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3177" y="3919709"/>
              <a:ext cx="235585" cy="241300"/>
            </a:xfrm>
            <a:custGeom>
              <a:avLst/>
              <a:gdLst/>
              <a:ahLst/>
              <a:cxnLst/>
              <a:rect l="l" t="t" r="r" b="b"/>
              <a:pathLst>
                <a:path w="235584" h="241300">
                  <a:moveTo>
                    <a:pt x="235198" y="0"/>
                  </a:moveTo>
                  <a:lnTo>
                    <a:pt x="0" y="0"/>
                  </a:lnTo>
                  <a:lnTo>
                    <a:pt x="0" y="241006"/>
                  </a:lnTo>
                  <a:lnTo>
                    <a:pt x="235198" y="241006"/>
                  </a:lnTo>
                  <a:lnTo>
                    <a:pt x="235198" y="0"/>
                  </a:lnTo>
                  <a:close/>
                </a:path>
              </a:pathLst>
            </a:custGeom>
            <a:solidFill>
              <a:srgbClr val="EC1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3177" y="3919709"/>
              <a:ext cx="235585" cy="241300"/>
            </a:xfrm>
            <a:custGeom>
              <a:avLst/>
              <a:gdLst/>
              <a:ahLst/>
              <a:cxnLst/>
              <a:rect l="l" t="t" r="r" b="b"/>
              <a:pathLst>
                <a:path w="235584" h="241300">
                  <a:moveTo>
                    <a:pt x="0" y="241006"/>
                  </a:moveTo>
                  <a:lnTo>
                    <a:pt x="235198" y="241006"/>
                  </a:lnTo>
                  <a:lnTo>
                    <a:pt x="235198" y="0"/>
                  </a:lnTo>
                  <a:lnTo>
                    <a:pt x="0" y="0"/>
                  </a:lnTo>
                  <a:lnTo>
                    <a:pt x="0" y="241006"/>
                  </a:lnTo>
                  <a:close/>
                </a:path>
              </a:pathLst>
            </a:custGeom>
            <a:ln w="12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1602" y="3911689"/>
              <a:ext cx="235585" cy="239395"/>
            </a:xfrm>
            <a:custGeom>
              <a:avLst/>
              <a:gdLst/>
              <a:ahLst/>
              <a:cxnLst/>
              <a:rect l="l" t="t" r="r" b="b"/>
              <a:pathLst>
                <a:path w="235584" h="239395">
                  <a:moveTo>
                    <a:pt x="235198" y="0"/>
                  </a:moveTo>
                  <a:lnTo>
                    <a:pt x="0" y="0"/>
                  </a:lnTo>
                  <a:lnTo>
                    <a:pt x="0" y="239297"/>
                  </a:lnTo>
                  <a:lnTo>
                    <a:pt x="235198" y="239297"/>
                  </a:lnTo>
                  <a:lnTo>
                    <a:pt x="235198" y="0"/>
                  </a:lnTo>
                  <a:close/>
                </a:path>
              </a:pathLst>
            </a:custGeom>
            <a:solidFill>
              <a:srgbClr val="C6E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1602" y="3911689"/>
              <a:ext cx="235585" cy="239395"/>
            </a:xfrm>
            <a:custGeom>
              <a:avLst/>
              <a:gdLst/>
              <a:ahLst/>
              <a:cxnLst/>
              <a:rect l="l" t="t" r="r" b="b"/>
              <a:pathLst>
                <a:path w="235584" h="239395">
                  <a:moveTo>
                    <a:pt x="0" y="239297"/>
                  </a:moveTo>
                  <a:lnTo>
                    <a:pt x="235198" y="239297"/>
                  </a:lnTo>
                  <a:lnTo>
                    <a:pt x="235198" y="0"/>
                  </a:lnTo>
                  <a:lnTo>
                    <a:pt x="0" y="0"/>
                  </a:lnTo>
                  <a:lnTo>
                    <a:pt x="0" y="239297"/>
                  </a:lnTo>
                  <a:close/>
                </a:path>
              </a:pathLst>
            </a:custGeom>
            <a:ln w="12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90027" y="3919709"/>
              <a:ext cx="236854" cy="241300"/>
            </a:xfrm>
            <a:custGeom>
              <a:avLst/>
              <a:gdLst/>
              <a:ahLst/>
              <a:cxnLst/>
              <a:rect l="l" t="t" r="r" b="b"/>
              <a:pathLst>
                <a:path w="236855" h="241300">
                  <a:moveTo>
                    <a:pt x="236771" y="0"/>
                  </a:moveTo>
                  <a:lnTo>
                    <a:pt x="0" y="0"/>
                  </a:lnTo>
                  <a:lnTo>
                    <a:pt x="0" y="241006"/>
                  </a:lnTo>
                  <a:lnTo>
                    <a:pt x="236771" y="241006"/>
                  </a:lnTo>
                  <a:lnTo>
                    <a:pt x="236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0027" y="3919709"/>
              <a:ext cx="236854" cy="241300"/>
            </a:xfrm>
            <a:custGeom>
              <a:avLst/>
              <a:gdLst/>
              <a:ahLst/>
              <a:cxnLst/>
              <a:rect l="l" t="t" r="r" b="b"/>
              <a:pathLst>
                <a:path w="236855" h="241300">
                  <a:moveTo>
                    <a:pt x="0" y="241006"/>
                  </a:moveTo>
                  <a:lnTo>
                    <a:pt x="236771" y="241006"/>
                  </a:lnTo>
                  <a:lnTo>
                    <a:pt x="236771" y="0"/>
                  </a:lnTo>
                  <a:lnTo>
                    <a:pt x="0" y="0"/>
                  </a:lnTo>
                  <a:lnTo>
                    <a:pt x="0" y="241006"/>
                  </a:lnTo>
                  <a:close/>
                </a:path>
              </a:pathLst>
            </a:custGeom>
            <a:ln w="12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90003" y="3919709"/>
              <a:ext cx="235585" cy="241300"/>
            </a:xfrm>
            <a:custGeom>
              <a:avLst/>
              <a:gdLst/>
              <a:ahLst/>
              <a:cxnLst/>
              <a:rect l="l" t="t" r="r" b="b"/>
              <a:pathLst>
                <a:path w="235585" h="241300">
                  <a:moveTo>
                    <a:pt x="235198" y="0"/>
                  </a:moveTo>
                  <a:lnTo>
                    <a:pt x="0" y="0"/>
                  </a:lnTo>
                  <a:lnTo>
                    <a:pt x="0" y="241006"/>
                  </a:lnTo>
                  <a:lnTo>
                    <a:pt x="235198" y="241006"/>
                  </a:lnTo>
                  <a:lnTo>
                    <a:pt x="235198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0003" y="3919709"/>
              <a:ext cx="235585" cy="241300"/>
            </a:xfrm>
            <a:custGeom>
              <a:avLst/>
              <a:gdLst/>
              <a:ahLst/>
              <a:cxnLst/>
              <a:rect l="l" t="t" r="r" b="b"/>
              <a:pathLst>
                <a:path w="235585" h="241300">
                  <a:moveTo>
                    <a:pt x="0" y="241006"/>
                  </a:moveTo>
                  <a:lnTo>
                    <a:pt x="235198" y="241006"/>
                  </a:lnTo>
                  <a:lnTo>
                    <a:pt x="235198" y="0"/>
                  </a:lnTo>
                  <a:lnTo>
                    <a:pt x="0" y="0"/>
                  </a:lnTo>
                  <a:lnTo>
                    <a:pt x="0" y="241006"/>
                  </a:lnTo>
                  <a:close/>
                </a:path>
              </a:pathLst>
            </a:custGeom>
            <a:ln w="12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3177" y="3919709"/>
            <a:ext cx="23558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ts val="1705"/>
              </a:lnSpc>
            </a:pP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6590" y="3877289"/>
            <a:ext cx="128270" cy="272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5" dirty="0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0027" y="3919709"/>
            <a:ext cx="236854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945">
              <a:lnSpc>
                <a:spcPts val="1705"/>
              </a:lnSpc>
            </a:pPr>
            <a:r>
              <a:rPr sz="1600" b="1" spc="5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0003" y="3919709"/>
            <a:ext cx="23558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705"/>
              </a:lnSpc>
            </a:pPr>
            <a:r>
              <a:rPr sz="1600" b="1" spc="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22395" y="3784439"/>
            <a:ext cx="1556385" cy="772160"/>
            <a:chOff x="3722395" y="3784439"/>
            <a:chExt cx="1556385" cy="772160"/>
          </a:xfrm>
        </p:grpSpPr>
        <p:sp>
          <p:nvSpPr>
            <p:cNvPr id="25" name="object 25"/>
            <p:cNvSpPr/>
            <p:nvPr/>
          </p:nvSpPr>
          <p:spPr>
            <a:xfrm>
              <a:off x="5032395" y="3791107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239580" y="0"/>
                  </a:moveTo>
                  <a:lnTo>
                    <a:pt x="0" y="0"/>
                  </a:lnTo>
                  <a:lnTo>
                    <a:pt x="0" y="239527"/>
                  </a:lnTo>
                  <a:lnTo>
                    <a:pt x="239580" y="239527"/>
                  </a:lnTo>
                  <a:lnTo>
                    <a:pt x="239580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32395" y="3791107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0" y="239527"/>
                  </a:moveTo>
                  <a:lnTo>
                    <a:pt x="239580" y="239527"/>
                  </a:lnTo>
                  <a:lnTo>
                    <a:pt x="239580" y="0"/>
                  </a:lnTo>
                  <a:lnTo>
                    <a:pt x="0" y="0"/>
                  </a:lnTo>
                  <a:lnTo>
                    <a:pt x="0" y="239527"/>
                  </a:lnTo>
                  <a:close/>
                </a:path>
              </a:pathLst>
            </a:custGeom>
            <a:ln w="128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29063" y="430869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0878" y="0"/>
                  </a:moveTo>
                  <a:lnTo>
                    <a:pt x="0" y="0"/>
                  </a:lnTo>
                  <a:lnTo>
                    <a:pt x="0" y="240878"/>
                  </a:lnTo>
                  <a:lnTo>
                    <a:pt x="240878" y="240878"/>
                  </a:lnTo>
                  <a:lnTo>
                    <a:pt x="240878" y="0"/>
                  </a:lnTo>
                  <a:close/>
                </a:path>
              </a:pathLst>
            </a:custGeom>
            <a:solidFill>
              <a:srgbClr val="EC1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29063" y="430869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0878"/>
                  </a:moveTo>
                  <a:lnTo>
                    <a:pt x="240878" y="240878"/>
                  </a:lnTo>
                  <a:lnTo>
                    <a:pt x="240878" y="0"/>
                  </a:lnTo>
                  <a:lnTo>
                    <a:pt x="0" y="0"/>
                  </a:lnTo>
                  <a:lnTo>
                    <a:pt x="0" y="240878"/>
                  </a:lnTo>
                  <a:close/>
                </a:path>
              </a:pathLst>
            </a:custGeom>
            <a:ln w="12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785488" y="4266032"/>
            <a:ext cx="128270" cy="272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69991" y="3792366"/>
            <a:ext cx="253365" cy="253365"/>
            <a:chOff x="3469991" y="3792366"/>
            <a:chExt cx="253365" cy="253365"/>
          </a:xfrm>
        </p:grpSpPr>
        <p:sp>
          <p:nvSpPr>
            <p:cNvPr id="31" name="object 31"/>
            <p:cNvSpPr/>
            <p:nvPr/>
          </p:nvSpPr>
          <p:spPr>
            <a:xfrm>
              <a:off x="3476658" y="3799034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239655" y="0"/>
                  </a:moveTo>
                  <a:lnTo>
                    <a:pt x="0" y="0"/>
                  </a:lnTo>
                  <a:lnTo>
                    <a:pt x="0" y="239527"/>
                  </a:lnTo>
                  <a:lnTo>
                    <a:pt x="239655" y="239527"/>
                  </a:lnTo>
                  <a:lnTo>
                    <a:pt x="239655" y="0"/>
                  </a:lnTo>
                  <a:close/>
                </a:path>
              </a:pathLst>
            </a:custGeom>
            <a:solidFill>
              <a:srgbClr val="C6E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76658" y="3799034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0" y="239527"/>
                  </a:moveTo>
                  <a:lnTo>
                    <a:pt x="239655" y="239527"/>
                  </a:lnTo>
                  <a:lnTo>
                    <a:pt x="239655" y="0"/>
                  </a:lnTo>
                  <a:lnTo>
                    <a:pt x="0" y="0"/>
                  </a:lnTo>
                  <a:lnTo>
                    <a:pt x="0" y="239527"/>
                  </a:lnTo>
                  <a:close/>
                </a:path>
              </a:pathLst>
            </a:custGeom>
            <a:ln w="12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32580" y="3756626"/>
            <a:ext cx="168402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567815" algn="l"/>
              </a:tabLst>
            </a:pPr>
            <a:r>
              <a:rPr sz="1600" b="1" spc="10" dirty="0">
                <a:latin typeface="Times New Roman"/>
                <a:cs typeface="Times New Roman"/>
              </a:rPr>
              <a:t>3	</a:t>
            </a:r>
            <a:r>
              <a:rPr sz="2400" b="1" spc="15" baseline="1736" dirty="0">
                <a:latin typeface="Times New Roman"/>
                <a:cs typeface="Times New Roman"/>
              </a:rPr>
              <a:t>1</a:t>
            </a:r>
            <a:endParaRPr sz="2400" baseline="1736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79821" y="4926058"/>
            <a:ext cx="240029" cy="238125"/>
          </a:xfrm>
          <a:custGeom>
            <a:avLst/>
            <a:gdLst/>
            <a:ahLst/>
            <a:cxnLst/>
            <a:rect l="l" t="t" r="r" b="b"/>
            <a:pathLst>
              <a:path w="240030" h="238125">
                <a:moveTo>
                  <a:pt x="0" y="238008"/>
                </a:moveTo>
                <a:lnTo>
                  <a:pt x="239580" y="238008"/>
                </a:lnTo>
                <a:lnTo>
                  <a:pt x="239580" y="0"/>
                </a:lnTo>
                <a:lnTo>
                  <a:pt x="0" y="0"/>
                </a:lnTo>
                <a:lnTo>
                  <a:pt x="0" y="238008"/>
                </a:lnTo>
                <a:close/>
              </a:path>
            </a:pathLst>
          </a:custGeom>
          <a:ln w="127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35233" y="4882532"/>
            <a:ext cx="12890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1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620978" y="4428964"/>
            <a:ext cx="253365" cy="253365"/>
            <a:chOff x="4620978" y="4428964"/>
            <a:chExt cx="253365" cy="253365"/>
          </a:xfrm>
        </p:grpSpPr>
        <p:sp>
          <p:nvSpPr>
            <p:cNvPr id="37" name="object 37"/>
            <p:cNvSpPr/>
            <p:nvPr/>
          </p:nvSpPr>
          <p:spPr>
            <a:xfrm>
              <a:off x="4627645" y="4435632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239580" y="0"/>
                  </a:moveTo>
                  <a:lnTo>
                    <a:pt x="0" y="0"/>
                  </a:lnTo>
                  <a:lnTo>
                    <a:pt x="0" y="239527"/>
                  </a:lnTo>
                  <a:lnTo>
                    <a:pt x="239580" y="239527"/>
                  </a:lnTo>
                  <a:lnTo>
                    <a:pt x="239580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27645" y="4435632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0" y="239527"/>
                  </a:moveTo>
                  <a:lnTo>
                    <a:pt x="239580" y="239527"/>
                  </a:lnTo>
                  <a:lnTo>
                    <a:pt x="239580" y="0"/>
                  </a:lnTo>
                  <a:lnTo>
                    <a:pt x="0" y="0"/>
                  </a:lnTo>
                  <a:lnTo>
                    <a:pt x="0" y="239527"/>
                  </a:lnTo>
                  <a:close/>
                </a:path>
              </a:pathLst>
            </a:custGeom>
            <a:ln w="128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683058" y="4391777"/>
            <a:ext cx="12890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25828" y="5238589"/>
            <a:ext cx="253365" cy="253365"/>
            <a:chOff x="5325828" y="5238589"/>
            <a:chExt cx="253365" cy="253365"/>
          </a:xfrm>
        </p:grpSpPr>
        <p:sp>
          <p:nvSpPr>
            <p:cNvPr id="41" name="object 41"/>
            <p:cNvSpPr/>
            <p:nvPr/>
          </p:nvSpPr>
          <p:spPr>
            <a:xfrm>
              <a:off x="5332495" y="5245257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239580" y="0"/>
                  </a:moveTo>
                  <a:lnTo>
                    <a:pt x="0" y="0"/>
                  </a:lnTo>
                  <a:lnTo>
                    <a:pt x="0" y="239527"/>
                  </a:lnTo>
                  <a:lnTo>
                    <a:pt x="239580" y="239527"/>
                  </a:lnTo>
                  <a:lnTo>
                    <a:pt x="239580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32495" y="5245257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0" y="239527"/>
                  </a:moveTo>
                  <a:lnTo>
                    <a:pt x="239580" y="239527"/>
                  </a:lnTo>
                  <a:lnTo>
                    <a:pt x="239580" y="0"/>
                  </a:lnTo>
                  <a:lnTo>
                    <a:pt x="0" y="0"/>
                  </a:lnTo>
                  <a:lnTo>
                    <a:pt x="0" y="239527"/>
                  </a:lnTo>
                  <a:close/>
                </a:path>
              </a:pathLst>
            </a:custGeom>
            <a:ln w="128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387908" y="5201402"/>
            <a:ext cx="12890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278028" y="5578240"/>
            <a:ext cx="251460" cy="253365"/>
            <a:chOff x="4278028" y="5578240"/>
            <a:chExt cx="251460" cy="253365"/>
          </a:xfrm>
        </p:grpSpPr>
        <p:sp>
          <p:nvSpPr>
            <p:cNvPr id="45" name="object 45"/>
            <p:cNvSpPr/>
            <p:nvPr/>
          </p:nvSpPr>
          <p:spPr>
            <a:xfrm>
              <a:off x="4284696" y="5584908"/>
              <a:ext cx="238125" cy="240029"/>
            </a:xfrm>
            <a:custGeom>
              <a:avLst/>
              <a:gdLst/>
              <a:ahLst/>
              <a:cxnLst/>
              <a:rect l="l" t="t" r="r" b="b"/>
              <a:pathLst>
                <a:path w="238125" h="240029">
                  <a:moveTo>
                    <a:pt x="238097" y="0"/>
                  </a:moveTo>
                  <a:lnTo>
                    <a:pt x="0" y="0"/>
                  </a:lnTo>
                  <a:lnTo>
                    <a:pt x="0" y="239527"/>
                  </a:lnTo>
                  <a:lnTo>
                    <a:pt x="238097" y="239527"/>
                  </a:lnTo>
                  <a:lnTo>
                    <a:pt x="238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84696" y="5584908"/>
              <a:ext cx="238125" cy="240029"/>
            </a:xfrm>
            <a:custGeom>
              <a:avLst/>
              <a:gdLst/>
              <a:ahLst/>
              <a:cxnLst/>
              <a:rect l="l" t="t" r="r" b="b"/>
              <a:pathLst>
                <a:path w="238125" h="240029">
                  <a:moveTo>
                    <a:pt x="0" y="239527"/>
                  </a:moveTo>
                  <a:lnTo>
                    <a:pt x="238097" y="239527"/>
                  </a:lnTo>
                  <a:lnTo>
                    <a:pt x="238097" y="0"/>
                  </a:lnTo>
                  <a:lnTo>
                    <a:pt x="0" y="0"/>
                  </a:lnTo>
                  <a:lnTo>
                    <a:pt x="0" y="239527"/>
                  </a:lnTo>
                  <a:close/>
                </a:path>
              </a:pathLst>
            </a:custGeom>
            <a:ln w="127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339687" y="5541185"/>
            <a:ext cx="12827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019359" y="4976514"/>
            <a:ext cx="252095" cy="253365"/>
            <a:chOff x="6019359" y="4976514"/>
            <a:chExt cx="252095" cy="253365"/>
          </a:xfrm>
        </p:grpSpPr>
        <p:sp>
          <p:nvSpPr>
            <p:cNvPr id="49" name="object 49"/>
            <p:cNvSpPr/>
            <p:nvPr/>
          </p:nvSpPr>
          <p:spPr>
            <a:xfrm>
              <a:off x="6026026" y="4983182"/>
              <a:ext cx="238760" cy="240029"/>
            </a:xfrm>
            <a:custGeom>
              <a:avLst/>
              <a:gdLst/>
              <a:ahLst/>
              <a:cxnLst/>
              <a:rect l="l" t="t" r="r" b="b"/>
              <a:pathLst>
                <a:path w="238760" h="240029">
                  <a:moveTo>
                    <a:pt x="238135" y="0"/>
                  </a:moveTo>
                  <a:lnTo>
                    <a:pt x="0" y="0"/>
                  </a:lnTo>
                  <a:lnTo>
                    <a:pt x="0" y="239527"/>
                  </a:lnTo>
                  <a:lnTo>
                    <a:pt x="238135" y="239527"/>
                  </a:lnTo>
                  <a:lnTo>
                    <a:pt x="238135" y="0"/>
                  </a:lnTo>
                  <a:close/>
                </a:path>
              </a:pathLst>
            </a:custGeom>
            <a:solidFill>
              <a:srgbClr val="C6E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26026" y="4983182"/>
              <a:ext cx="238760" cy="240029"/>
            </a:xfrm>
            <a:custGeom>
              <a:avLst/>
              <a:gdLst/>
              <a:ahLst/>
              <a:cxnLst/>
              <a:rect l="l" t="t" r="r" b="b"/>
              <a:pathLst>
                <a:path w="238760" h="240029">
                  <a:moveTo>
                    <a:pt x="0" y="239527"/>
                  </a:moveTo>
                  <a:lnTo>
                    <a:pt x="238135" y="239527"/>
                  </a:lnTo>
                  <a:lnTo>
                    <a:pt x="238135" y="0"/>
                  </a:lnTo>
                  <a:lnTo>
                    <a:pt x="0" y="0"/>
                  </a:lnTo>
                  <a:lnTo>
                    <a:pt x="0" y="239527"/>
                  </a:lnTo>
                  <a:close/>
                </a:path>
              </a:pathLst>
            </a:custGeom>
            <a:ln w="128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081513" y="4940902"/>
            <a:ext cx="127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dirty="0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846345" y="5441794"/>
            <a:ext cx="254635" cy="252729"/>
            <a:chOff x="4846345" y="5441794"/>
            <a:chExt cx="254635" cy="252729"/>
          </a:xfrm>
        </p:grpSpPr>
        <p:sp>
          <p:nvSpPr>
            <p:cNvPr id="53" name="object 53"/>
            <p:cNvSpPr/>
            <p:nvPr/>
          </p:nvSpPr>
          <p:spPr>
            <a:xfrm>
              <a:off x="4853013" y="5448462"/>
              <a:ext cx="241300" cy="239395"/>
            </a:xfrm>
            <a:custGeom>
              <a:avLst/>
              <a:gdLst/>
              <a:ahLst/>
              <a:cxnLst/>
              <a:rect l="l" t="t" r="r" b="b"/>
              <a:pathLst>
                <a:path w="241300" h="239395">
                  <a:moveTo>
                    <a:pt x="240878" y="0"/>
                  </a:moveTo>
                  <a:lnTo>
                    <a:pt x="0" y="0"/>
                  </a:lnTo>
                  <a:lnTo>
                    <a:pt x="0" y="239387"/>
                  </a:lnTo>
                  <a:lnTo>
                    <a:pt x="240878" y="239387"/>
                  </a:lnTo>
                  <a:lnTo>
                    <a:pt x="240878" y="0"/>
                  </a:lnTo>
                  <a:close/>
                </a:path>
              </a:pathLst>
            </a:custGeom>
            <a:solidFill>
              <a:srgbClr val="EC1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53013" y="5448462"/>
              <a:ext cx="241300" cy="239395"/>
            </a:xfrm>
            <a:custGeom>
              <a:avLst/>
              <a:gdLst/>
              <a:ahLst/>
              <a:cxnLst/>
              <a:rect l="l" t="t" r="r" b="b"/>
              <a:pathLst>
                <a:path w="241300" h="239395">
                  <a:moveTo>
                    <a:pt x="0" y="239387"/>
                  </a:moveTo>
                  <a:lnTo>
                    <a:pt x="240878" y="239387"/>
                  </a:lnTo>
                  <a:lnTo>
                    <a:pt x="240878" y="0"/>
                  </a:lnTo>
                  <a:lnTo>
                    <a:pt x="0" y="0"/>
                  </a:lnTo>
                  <a:lnTo>
                    <a:pt x="0" y="239387"/>
                  </a:lnTo>
                  <a:close/>
                </a:path>
              </a:pathLst>
            </a:custGeom>
            <a:ln w="12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909438" y="5405986"/>
            <a:ext cx="128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477000" y="5570584"/>
            <a:ext cx="1502410" cy="250825"/>
            <a:chOff x="6477000" y="5570584"/>
            <a:chExt cx="1502410" cy="250825"/>
          </a:xfrm>
        </p:grpSpPr>
        <p:sp>
          <p:nvSpPr>
            <p:cNvPr id="57" name="object 57"/>
            <p:cNvSpPr/>
            <p:nvPr/>
          </p:nvSpPr>
          <p:spPr>
            <a:xfrm>
              <a:off x="6477000" y="5696722"/>
              <a:ext cx="1409065" cy="0"/>
            </a:xfrm>
            <a:custGeom>
              <a:avLst/>
              <a:gdLst/>
              <a:ahLst/>
              <a:cxnLst/>
              <a:rect l="l" t="t" r="r" b="b"/>
              <a:pathLst>
                <a:path w="1409065">
                  <a:moveTo>
                    <a:pt x="0" y="0"/>
                  </a:moveTo>
                  <a:lnTo>
                    <a:pt x="132629" y="0"/>
                  </a:lnTo>
                </a:path>
                <a:path w="1409065">
                  <a:moveTo>
                    <a:pt x="367980" y="0"/>
                  </a:moveTo>
                  <a:lnTo>
                    <a:pt x="431077" y="0"/>
                  </a:lnTo>
                </a:path>
                <a:path w="1409065">
                  <a:moveTo>
                    <a:pt x="666428" y="0"/>
                  </a:moveTo>
                  <a:lnTo>
                    <a:pt x="729659" y="0"/>
                  </a:lnTo>
                </a:path>
                <a:path w="1409065">
                  <a:moveTo>
                    <a:pt x="964876" y="0"/>
                  </a:moveTo>
                  <a:lnTo>
                    <a:pt x="1028112" y="0"/>
                  </a:lnTo>
                </a:path>
                <a:path w="1409065">
                  <a:moveTo>
                    <a:pt x="1263463" y="0"/>
                  </a:moveTo>
                  <a:lnTo>
                    <a:pt x="1408669" y="0"/>
                  </a:lnTo>
                </a:path>
              </a:pathLst>
            </a:custGeom>
            <a:ln w="18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9872" y="5653615"/>
              <a:ext cx="138936" cy="846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206659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235217" y="0"/>
                  </a:moveTo>
                  <a:lnTo>
                    <a:pt x="0" y="0"/>
                  </a:lnTo>
                  <a:lnTo>
                    <a:pt x="0" y="238008"/>
                  </a:lnTo>
                  <a:lnTo>
                    <a:pt x="235217" y="238008"/>
                  </a:lnTo>
                  <a:lnTo>
                    <a:pt x="235217" y="0"/>
                  </a:lnTo>
                  <a:close/>
                </a:path>
              </a:pathLst>
            </a:custGeom>
            <a:solidFill>
              <a:srgbClr val="EC1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06659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0" y="238008"/>
                  </a:moveTo>
                  <a:lnTo>
                    <a:pt x="235217" y="238008"/>
                  </a:lnTo>
                  <a:lnTo>
                    <a:pt x="235217" y="0"/>
                  </a:lnTo>
                  <a:lnTo>
                    <a:pt x="0" y="0"/>
                  </a:lnTo>
                  <a:lnTo>
                    <a:pt x="0" y="238008"/>
                  </a:lnTo>
                  <a:close/>
                </a:path>
              </a:pathLst>
            </a:custGeom>
            <a:ln w="126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08077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235350" y="0"/>
                  </a:moveTo>
                  <a:lnTo>
                    <a:pt x="0" y="0"/>
                  </a:lnTo>
                  <a:lnTo>
                    <a:pt x="0" y="238008"/>
                  </a:lnTo>
                  <a:lnTo>
                    <a:pt x="235350" y="238008"/>
                  </a:lnTo>
                  <a:lnTo>
                    <a:pt x="235350" y="0"/>
                  </a:lnTo>
                  <a:close/>
                </a:path>
              </a:pathLst>
            </a:custGeom>
            <a:solidFill>
              <a:srgbClr val="C6E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08077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0" y="238008"/>
                  </a:moveTo>
                  <a:lnTo>
                    <a:pt x="235350" y="238008"/>
                  </a:lnTo>
                  <a:lnTo>
                    <a:pt x="235350" y="0"/>
                  </a:lnTo>
                  <a:lnTo>
                    <a:pt x="0" y="0"/>
                  </a:lnTo>
                  <a:lnTo>
                    <a:pt x="0" y="238008"/>
                  </a:lnTo>
                  <a:close/>
                </a:path>
              </a:pathLst>
            </a:custGeom>
            <a:ln w="126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609629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235350" y="0"/>
                  </a:moveTo>
                  <a:lnTo>
                    <a:pt x="0" y="0"/>
                  </a:lnTo>
                  <a:lnTo>
                    <a:pt x="0" y="238008"/>
                  </a:lnTo>
                  <a:lnTo>
                    <a:pt x="235350" y="238008"/>
                  </a:lnTo>
                  <a:lnTo>
                    <a:pt x="235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09629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0" y="238008"/>
                  </a:moveTo>
                  <a:lnTo>
                    <a:pt x="235350" y="238008"/>
                  </a:lnTo>
                  <a:lnTo>
                    <a:pt x="235350" y="0"/>
                  </a:lnTo>
                  <a:lnTo>
                    <a:pt x="0" y="0"/>
                  </a:lnTo>
                  <a:lnTo>
                    <a:pt x="0" y="238008"/>
                  </a:lnTo>
                  <a:close/>
                </a:path>
              </a:pathLst>
            </a:custGeom>
            <a:ln w="126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505112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235350" y="0"/>
                  </a:moveTo>
                  <a:lnTo>
                    <a:pt x="0" y="0"/>
                  </a:lnTo>
                  <a:lnTo>
                    <a:pt x="0" y="238008"/>
                  </a:lnTo>
                  <a:lnTo>
                    <a:pt x="235350" y="238008"/>
                  </a:lnTo>
                  <a:lnTo>
                    <a:pt x="235350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05112" y="5576933"/>
              <a:ext cx="235585" cy="238125"/>
            </a:xfrm>
            <a:custGeom>
              <a:avLst/>
              <a:gdLst/>
              <a:ahLst/>
              <a:cxnLst/>
              <a:rect l="l" t="t" r="r" b="b"/>
              <a:pathLst>
                <a:path w="235584" h="238125">
                  <a:moveTo>
                    <a:pt x="0" y="238008"/>
                  </a:moveTo>
                  <a:lnTo>
                    <a:pt x="235350" y="238008"/>
                  </a:lnTo>
                  <a:lnTo>
                    <a:pt x="235350" y="0"/>
                  </a:lnTo>
                  <a:lnTo>
                    <a:pt x="0" y="0"/>
                  </a:lnTo>
                  <a:lnTo>
                    <a:pt x="0" y="238008"/>
                  </a:lnTo>
                  <a:close/>
                </a:path>
              </a:pathLst>
            </a:custGeom>
            <a:ln w="126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206659" y="5576933"/>
            <a:ext cx="23558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1689"/>
              </a:lnSpc>
            </a:pP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115</a:t>
            </a:fld>
            <a:endParaRPr dirty="0"/>
          </a:p>
        </p:txBody>
      </p:sp>
      <p:sp>
        <p:nvSpPr>
          <p:cNvPr id="68" name="object 68"/>
          <p:cNvSpPr txBox="1"/>
          <p:nvPr/>
        </p:nvSpPr>
        <p:spPr>
          <a:xfrm>
            <a:off x="6962287" y="5533933"/>
            <a:ext cx="1282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09629" y="5576933"/>
            <a:ext cx="23558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689"/>
              </a:lnSpc>
            </a:pPr>
            <a:r>
              <a:rPr sz="1600" b="1" spc="5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505112" y="5576933"/>
            <a:ext cx="23558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1689"/>
              </a:lnSpc>
            </a:pPr>
            <a:r>
              <a:rPr sz="1600" b="1" spc="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739" y="4819269"/>
            <a:ext cx="23806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Here, switches</a:t>
            </a:r>
            <a:r>
              <a:rPr sz="1800" dirty="0">
                <a:latin typeface="Calibri"/>
                <a:cs typeface="Calibri"/>
              </a:rPr>
              <a:t> –</a:t>
            </a:r>
            <a:r>
              <a:rPr sz="1800" spc="-15" dirty="0">
                <a:latin typeface="Calibri"/>
                <a:cs typeface="Calibri"/>
              </a:rPr>
              <a:t> referred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routers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-10" dirty="0">
                <a:latin typeface="Calibri"/>
                <a:cs typeface="Calibri"/>
              </a:rPr>
              <a:t> symbol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switches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671"/>
            <a:ext cx="8982075" cy="1112520"/>
            <a:chOff x="0" y="42671"/>
            <a:chExt cx="8982075" cy="111252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671"/>
              <a:ext cx="7036308" cy="11109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24409"/>
            <a:ext cx="63112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b="0" u="none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</a:t>
            </a:r>
            <a:r>
              <a:rPr b="0" u="none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dirty="0">
                <a:solidFill>
                  <a:srgbClr val="000000"/>
                </a:solidFill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279398"/>
            <a:ext cx="8389620" cy="44494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9230" marR="453390" indent="-177165">
              <a:lnSpc>
                <a:spcPct val="80000"/>
              </a:lnSpc>
              <a:spcBef>
                <a:spcPts val="7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four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(or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datagrams)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belong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the same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message,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may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travel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paths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reach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their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endParaRPr sz="2800">
              <a:latin typeface="Calibri"/>
              <a:cs typeface="Calibri"/>
            </a:endParaRPr>
          </a:p>
          <a:p>
            <a:pPr marL="419100" marR="5080" lvl="1" indent="-182880">
              <a:lnSpc>
                <a:spcPct val="80000"/>
              </a:lnSpc>
              <a:spcBef>
                <a:spcPts val="414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links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may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involved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carrying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packets from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other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do not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have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necessary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available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all the 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189230" marR="583565" indent="-177165">
              <a:lnSpc>
                <a:spcPts val="2690"/>
              </a:lnSpc>
              <a:spcBef>
                <a:spcPts val="15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receive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datagrams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out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order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with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endParaRPr sz="2800">
              <a:latin typeface="Calibri"/>
              <a:cs typeface="Calibri"/>
            </a:endParaRPr>
          </a:p>
          <a:p>
            <a:pPr marL="189230" marR="103505" indent="-177165">
              <a:lnSpc>
                <a:spcPts val="2690"/>
              </a:lnSpc>
              <a:spcBef>
                <a:spcPts val="138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may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lost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dropped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because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lack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endParaRPr sz="2800">
              <a:latin typeface="Calibri"/>
              <a:cs typeface="Calibri"/>
            </a:endParaRPr>
          </a:p>
          <a:p>
            <a:pPr marL="419100" marR="786130" lvl="1" indent="-182880">
              <a:lnSpc>
                <a:spcPct val="80000"/>
              </a:lnSpc>
              <a:spcBef>
                <a:spcPts val="4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Upper-layer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reorder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datagrams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ask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lost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datagrams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passing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671"/>
            <a:ext cx="8982075" cy="1112520"/>
            <a:chOff x="0" y="42671"/>
            <a:chExt cx="8982075" cy="111252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671"/>
              <a:ext cx="7036308" cy="11109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24409"/>
            <a:ext cx="63112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b="0" u="none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</a:t>
            </a:r>
            <a:r>
              <a:rPr b="0" u="none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dirty="0">
                <a:solidFill>
                  <a:srgbClr val="000000"/>
                </a:solidFill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315973"/>
            <a:ext cx="7749540" cy="221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r>
              <a:rPr sz="2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connectionless</a:t>
            </a:r>
            <a:r>
              <a:rPr sz="2800" i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125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 (packet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switch)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does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04040"/>
                </a:solidFill>
                <a:latin typeface="Calibri"/>
                <a:cs typeface="Calibri"/>
              </a:rPr>
              <a:t>keep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teardown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routed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their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destinations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network?</a:t>
            </a:r>
            <a:endParaRPr sz="1800">
              <a:latin typeface="Calibri"/>
              <a:cs typeface="Calibri"/>
            </a:endParaRPr>
          </a:p>
          <a:p>
            <a:pPr marL="817244" lvl="3" indent="-183515">
              <a:lnSpc>
                <a:spcPct val="100000"/>
              </a:lnSpc>
              <a:spcBef>
                <a:spcPts val="380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routing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switch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736"/>
            <a:ext cx="9144000" cy="981710"/>
            <a:chOff x="0" y="173736"/>
            <a:chExt cx="9144000" cy="98171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736"/>
              <a:ext cx="5527548" cy="978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2020" y="173736"/>
              <a:ext cx="992124" cy="9784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8823" y="173736"/>
              <a:ext cx="4075176" cy="9784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32613"/>
            <a:ext cx="8559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sz="4800" b="0" u="none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Networks-</a:t>
            </a:r>
            <a:r>
              <a:rPr sz="4800" b="0" u="none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Routing</a:t>
            </a:r>
            <a:r>
              <a:rPr sz="4800" b="0" u="none" spc="-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0" u="none" spc="-110" dirty="0">
                <a:solidFill>
                  <a:srgbClr val="000000"/>
                </a:solidFill>
                <a:latin typeface="Times New Roman"/>
                <a:cs typeface="Times New Roman"/>
              </a:rPr>
              <a:t>Table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588" y="1290991"/>
            <a:ext cx="7306945" cy="261556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(or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switch)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routing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dynamic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updated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periodically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ct val="90000"/>
              </a:lnSpc>
              <a:spcBef>
                <a:spcPts val="15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 destination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addresses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corresponding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forwarding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output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ports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recorded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in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81310" y="1339194"/>
            <a:ext cx="1427655" cy="23035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1140" y="4971669"/>
            <a:ext cx="8406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circuit-switched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when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setup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phase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teardown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phase</a:t>
            </a:r>
            <a:r>
              <a:rPr sz="1800" dirty="0">
                <a:latin typeface="Calibri"/>
                <a:cs typeface="Calibri"/>
              </a:rPr>
              <a:t> 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118</a:t>
            </a:fld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736"/>
            <a:ext cx="9144000" cy="981710"/>
            <a:chOff x="0" y="173736"/>
            <a:chExt cx="9144000" cy="98171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736"/>
              <a:ext cx="5527548" cy="978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2020" y="173736"/>
              <a:ext cx="992124" cy="9784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8823" y="173736"/>
              <a:ext cx="4075176" cy="9784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32613"/>
            <a:ext cx="8559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sz="4800" b="0" u="none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Networks-</a:t>
            </a:r>
            <a:r>
              <a:rPr sz="4800" b="0" u="none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Routing</a:t>
            </a:r>
            <a:r>
              <a:rPr sz="4800" b="0" u="none" spc="-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0" u="none" spc="-110" dirty="0">
                <a:solidFill>
                  <a:srgbClr val="000000"/>
                </a:solidFill>
                <a:latin typeface="Times New Roman"/>
                <a:cs typeface="Times New Roman"/>
              </a:rPr>
              <a:t>Table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119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285494"/>
            <a:ext cx="8735695" cy="44450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89230" marR="20955" indent="-177165">
              <a:lnSpc>
                <a:spcPct val="80000"/>
              </a:lnSpc>
              <a:spcBef>
                <a:spcPts val="72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The destination address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 the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header of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packet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 a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datagram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network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remains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same during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entire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journey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 the 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packet.</a:t>
            </a:r>
            <a:endParaRPr sz="2600">
              <a:latin typeface="Calibri"/>
              <a:cs typeface="Calibri"/>
            </a:endParaRPr>
          </a:p>
          <a:p>
            <a:pPr marL="189230" marR="5080" indent="-177165">
              <a:lnSpc>
                <a:spcPct val="80000"/>
              </a:lnSpc>
              <a:spcBef>
                <a:spcPts val="14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switch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receives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packet,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this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examined;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routing table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consulted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find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corresponding port through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which the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packet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should be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forwarded</a:t>
            </a:r>
            <a:endParaRPr sz="2600">
              <a:latin typeface="Calibri"/>
              <a:cs typeface="Calibri"/>
            </a:endParaRPr>
          </a:p>
          <a:p>
            <a:pPr marL="189230" marR="170180" indent="-177165">
              <a:lnSpc>
                <a:spcPct val="80000"/>
              </a:lnSpc>
              <a:spcBef>
                <a:spcPts val="14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packet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header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contains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sequence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header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so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can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ordered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at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destination.</a:t>
            </a:r>
            <a:endParaRPr sz="2600">
              <a:latin typeface="Times New Roman"/>
              <a:cs typeface="Times New Roman"/>
            </a:endParaRPr>
          </a:p>
          <a:p>
            <a:pPr marL="189230" marR="1117600" indent="-177165">
              <a:lnSpc>
                <a:spcPct val="80000"/>
              </a:lnSpc>
              <a:spcBef>
                <a:spcPts val="13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rcuit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swi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ched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netw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rk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</a:t>
            </a:r>
            <a:r>
              <a:rPr sz="2600" spc="10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es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10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t 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eq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ire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 he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der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  destination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address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 the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data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transfer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stage,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link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dedicated!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24104"/>
            <a:ext cx="50184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5" dirty="0">
                <a:latin typeface="Arial"/>
                <a:cs typeface="Arial"/>
              </a:rPr>
              <a:t>Full-Duplex</a:t>
            </a:r>
            <a:r>
              <a:rPr b="0" u="none" spc="-35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ASK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724" y="1354327"/>
            <a:ext cx="8536940" cy="1250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 divided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into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support full-duplex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communication</a:t>
            </a:r>
            <a:endParaRPr sz="2800">
              <a:latin typeface="Calibri"/>
              <a:cs typeface="Calibri"/>
            </a:endParaRPr>
          </a:p>
          <a:p>
            <a:pPr marL="735330" lvl="1" indent="-266065">
              <a:lnSpc>
                <a:spcPct val="100000"/>
              </a:lnSpc>
              <a:spcBef>
                <a:spcPts val="45"/>
              </a:spcBef>
              <a:buChar char="◦"/>
              <a:tabLst>
                <a:tab pos="734695" algn="l"/>
                <a:tab pos="735965" algn="l"/>
              </a:tabLst>
            </a:pP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073" y="3229163"/>
            <a:ext cx="4898517" cy="1596363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3923"/>
            <a:ext cx="8982075" cy="1001394"/>
            <a:chOff x="0" y="153923"/>
            <a:chExt cx="8982075" cy="1001394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3923"/>
              <a:ext cx="5637276" cy="9982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6508" y="153923"/>
              <a:ext cx="1011936" cy="9982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028" y="153923"/>
              <a:ext cx="3326891" cy="9982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17957"/>
            <a:ext cx="7820659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sz="4900" b="0" u="none" spc="-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900"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Networks-</a:t>
            </a:r>
            <a:r>
              <a:rPr sz="4900" b="0" u="none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900" b="0" u="none" spc="-60" dirty="0">
                <a:solidFill>
                  <a:srgbClr val="000000"/>
                </a:solidFill>
                <a:latin typeface="Times New Roman"/>
                <a:cs typeface="Times New Roman"/>
              </a:rPr>
              <a:t>Efficiency</a:t>
            </a:r>
            <a:endParaRPr sz="4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120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176847"/>
            <a:ext cx="8522970" cy="324929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better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allocated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transferred</a:t>
            </a:r>
            <a:endParaRPr sz="2800">
              <a:latin typeface="Calibri"/>
              <a:cs typeface="Calibri"/>
            </a:endParaRPr>
          </a:p>
          <a:p>
            <a:pPr marL="189230" marR="6985" indent="-177165">
              <a:lnSpc>
                <a:spcPct val="90000"/>
              </a:lnSpc>
              <a:spcBef>
                <a:spcPts val="13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sends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few 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minutes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be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sent,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resources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be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reallocated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during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minutes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packets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other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sources.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911"/>
            <a:ext cx="8982075" cy="1097280"/>
            <a:chOff x="0" y="57911"/>
            <a:chExt cx="8982075" cy="109728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911"/>
              <a:ext cx="6193536" cy="1095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20" y="57911"/>
              <a:ext cx="1112520" cy="1095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9091" y="57911"/>
              <a:ext cx="2497836" cy="10957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239648"/>
            <a:ext cx="74625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b="0" u="none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Networks-</a:t>
            </a:r>
            <a:r>
              <a:rPr b="0" u="none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0" dirty="0">
                <a:solidFill>
                  <a:srgbClr val="000000"/>
                </a:solidFill>
                <a:latin typeface="Times New Roman"/>
                <a:cs typeface="Times New Roman"/>
              </a:rPr>
              <a:t>Delay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121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312925"/>
            <a:ext cx="8587740" cy="349757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2095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greater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virtual-circuit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189230" marR="286385" indent="-177165">
              <a:lnSpc>
                <a:spcPts val="3020"/>
              </a:lnSpc>
              <a:spcBef>
                <a:spcPts val="14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Although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teardown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phases,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each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experience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wait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forwarded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addition,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since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all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message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necessarily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travel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switches,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uniform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of 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message.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911"/>
            <a:ext cx="8982075" cy="1097280"/>
            <a:chOff x="0" y="57911"/>
            <a:chExt cx="8982075" cy="109728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911"/>
              <a:ext cx="6193536" cy="1095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20" y="57911"/>
              <a:ext cx="1112520" cy="1095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9091" y="57911"/>
              <a:ext cx="2497836" cy="10957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239648"/>
            <a:ext cx="74625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Datagram</a:t>
            </a:r>
            <a:r>
              <a:rPr b="0" u="none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5" dirty="0">
                <a:solidFill>
                  <a:srgbClr val="000000"/>
                </a:solidFill>
                <a:latin typeface="Times New Roman"/>
                <a:cs typeface="Times New Roman"/>
              </a:rPr>
              <a:t>Networks-</a:t>
            </a:r>
            <a:r>
              <a:rPr b="0" u="none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none" spc="-40" dirty="0">
                <a:solidFill>
                  <a:srgbClr val="000000"/>
                </a:solidFill>
                <a:latin typeface="Times New Roman"/>
                <a:cs typeface="Times New Roman"/>
              </a:rPr>
              <a:t>Delay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0588" y="1197102"/>
            <a:ext cx="8300084" cy="201803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6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packet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travels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ct val="70100"/>
              </a:lnSpc>
              <a:spcBef>
                <a:spcPts val="14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three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transmission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(3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T),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three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propagation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delays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(slopes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3τ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lines),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waiting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w1</a:t>
            </a:r>
            <a:r>
              <a:rPr sz="24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w2)</a:t>
            </a:r>
            <a:endParaRPr sz="2400">
              <a:latin typeface="Calibri"/>
              <a:cs typeface="Calibri"/>
            </a:endParaRPr>
          </a:p>
          <a:p>
            <a:pPr marL="256540" indent="-243840">
              <a:lnSpc>
                <a:spcPct val="100000"/>
              </a:lnSpc>
              <a:spcBef>
                <a:spcPts val="530"/>
              </a:spcBef>
              <a:buClr>
                <a:srgbClr val="1CACE3"/>
              </a:buClr>
              <a:buFont typeface="Arial"/>
              <a:buChar char="•"/>
              <a:tabLst>
                <a:tab pos="255904" algn="l"/>
                <a:tab pos="25654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ignore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processing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5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total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400" b="1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b="1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Calibri"/>
                <a:cs typeface="Calibri"/>
              </a:rPr>
              <a:t>3τ+</a:t>
            </a:r>
            <a:r>
              <a:rPr sz="2400" b="1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w1</a:t>
            </a:r>
            <a:r>
              <a:rPr sz="2400" b="1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 w2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3298823"/>
            <a:ext cx="8064500" cy="3482975"/>
            <a:chOff x="228600" y="3298823"/>
            <a:chExt cx="8064500" cy="34829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174" y="3298823"/>
              <a:ext cx="6623050" cy="34829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77990" y="4114678"/>
              <a:ext cx="1884680" cy="508634"/>
            </a:xfrm>
            <a:custGeom>
              <a:avLst/>
              <a:gdLst/>
              <a:ahLst/>
              <a:cxnLst/>
              <a:rect l="l" t="t" r="r" b="b"/>
              <a:pathLst>
                <a:path w="1884679" h="508635">
                  <a:moveTo>
                    <a:pt x="0" y="0"/>
                  </a:moveTo>
                  <a:lnTo>
                    <a:pt x="0" y="358074"/>
                  </a:lnTo>
                  <a:lnTo>
                    <a:pt x="1884220" y="508048"/>
                  </a:lnTo>
                  <a:lnTo>
                    <a:pt x="1884220" y="149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1625" y="4107193"/>
              <a:ext cx="1897380" cy="523240"/>
            </a:xfrm>
            <a:custGeom>
              <a:avLst/>
              <a:gdLst/>
              <a:ahLst/>
              <a:cxnLst/>
              <a:rect l="l" t="t" r="r" b="b"/>
              <a:pathLst>
                <a:path w="1897379" h="523239">
                  <a:moveTo>
                    <a:pt x="6794" y="0"/>
                  </a:moveTo>
                  <a:lnTo>
                    <a:pt x="0" y="7485"/>
                  </a:lnTo>
                  <a:lnTo>
                    <a:pt x="0" y="365559"/>
                  </a:lnTo>
                  <a:lnTo>
                    <a:pt x="5936" y="373038"/>
                  </a:lnTo>
                  <a:lnTo>
                    <a:pt x="1890156" y="523015"/>
                  </a:lnTo>
                  <a:lnTo>
                    <a:pt x="1896923" y="515533"/>
                  </a:lnTo>
                  <a:lnTo>
                    <a:pt x="1884194" y="515533"/>
                  </a:lnTo>
                  <a:lnTo>
                    <a:pt x="1884194" y="507509"/>
                  </a:lnTo>
                  <a:lnTo>
                    <a:pt x="100831" y="365559"/>
                  </a:lnTo>
                  <a:lnTo>
                    <a:pt x="12730" y="365559"/>
                  </a:lnTo>
                  <a:lnTo>
                    <a:pt x="6794" y="358074"/>
                  </a:lnTo>
                  <a:lnTo>
                    <a:pt x="12730" y="358074"/>
                  </a:lnTo>
                  <a:lnTo>
                    <a:pt x="12730" y="15504"/>
                  </a:lnTo>
                  <a:lnTo>
                    <a:pt x="5936" y="14963"/>
                  </a:lnTo>
                  <a:lnTo>
                    <a:pt x="12730" y="7485"/>
                  </a:lnTo>
                  <a:lnTo>
                    <a:pt x="100830" y="7485"/>
                  </a:lnTo>
                  <a:lnTo>
                    <a:pt x="6794" y="0"/>
                  </a:lnTo>
                  <a:close/>
                </a:path>
                <a:path w="1897379" h="523239">
                  <a:moveTo>
                    <a:pt x="1884194" y="507509"/>
                  </a:moveTo>
                  <a:lnTo>
                    <a:pt x="1884194" y="515533"/>
                  </a:lnTo>
                  <a:lnTo>
                    <a:pt x="1891015" y="508052"/>
                  </a:lnTo>
                  <a:lnTo>
                    <a:pt x="1884194" y="507509"/>
                  </a:lnTo>
                  <a:close/>
                </a:path>
                <a:path w="1897379" h="523239">
                  <a:moveTo>
                    <a:pt x="1884194" y="164468"/>
                  </a:moveTo>
                  <a:lnTo>
                    <a:pt x="1884194" y="507509"/>
                  </a:lnTo>
                  <a:lnTo>
                    <a:pt x="1891015" y="508052"/>
                  </a:lnTo>
                  <a:lnTo>
                    <a:pt x="1884194" y="515533"/>
                  </a:lnTo>
                  <a:lnTo>
                    <a:pt x="1896923" y="515533"/>
                  </a:lnTo>
                  <a:lnTo>
                    <a:pt x="1896923" y="164943"/>
                  </a:lnTo>
                  <a:lnTo>
                    <a:pt x="1890156" y="164943"/>
                  </a:lnTo>
                  <a:lnTo>
                    <a:pt x="1884194" y="164468"/>
                  </a:lnTo>
                  <a:close/>
                </a:path>
                <a:path w="1897379" h="523239">
                  <a:moveTo>
                    <a:pt x="6794" y="358074"/>
                  </a:moveTo>
                  <a:lnTo>
                    <a:pt x="12730" y="365559"/>
                  </a:lnTo>
                  <a:lnTo>
                    <a:pt x="12730" y="358546"/>
                  </a:lnTo>
                  <a:lnTo>
                    <a:pt x="6794" y="358074"/>
                  </a:lnTo>
                  <a:close/>
                </a:path>
                <a:path w="1897379" h="523239">
                  <a:moveTo>
                    <a:pt x="12730" y="358546"/>
                  </a:moveTo>
                  <a:lnTo>
                    <a:pt x="12730" y="365559"/>
                  </a:lnTo>
                  <a:lnTo>
                    <a:pt x="100831" y="365559"/>
                  </a:lnTo>
                  <a:lnTo>
                    <a:pt x="12730" y="358546"/>
                  </a:lnTo>
                  <a:close/>
                </a:path>
                <a:path w="1897379" h="523239">
                  <a:moveTo>
                    <a:pt x="12730" y="358074"/>
                  </a:moveTo>
                  <a:lnTo>
                    <a:pt x="6794" y="358074"/>
                  </a:lnTo>
                  <a:lnTo>
                    <a:pt x="12730" y="358546"/>
                  </a:lnTo>
                  <a:lnTo>
                    <a:pt x="12730" y="358074"/>
                  </a:lnTo>
                  <a:close/>
                </a:path>
                <a:path w="1897379" h="523239">
                  <a:moveTo>
                    <a:pt x="1884194" y="157464"/>
                  </a:moveTo>
                  <a:lnTo>
                    <a:pt x="1884194" y="164468"/>
                  </a:lnTo>
                  <a:lnTo>
                    <a:pt x="1890156" y="164943"/>
                  </a:lnTo>
                  <a:lnTo>
                    <a:pt x="1884194" y="157464"/>
                  </a:lnTo>
                  <a:close/>
                </a:path>
                <a:path w="1897379" h="523239">
                  <a:moveTo>
                    <a:pt x="1896923" y="157464"/>
                  </a:moveTo>
                  <a:lnTo>
                    <a:pt x="1884194" y="157464"/>
                  </a:lnTo>
                  <a:lnTo>
                    <a:pt x="1890156" y="164943"/>
                  </a:lnTo>
                  <a:lnTo>
                    <a:pt x="1896923" y="164943"/>
                  </a:lnTo>
                  <a:lnTo>
                    <a:pt x="1896923" y="157464"/>
                  </a:lnTo>
                  <a:close/>
                </a:path>
                <a:path w="1897379" h="523239">
                  <a:moveTo>
                    <a:pt x="100830" y="7485"/>
                  </a:moveTo>
                  <a:lnTo>
                    <a:pt x="12730" y="7485"/>
                  </a:lnTo>
                  <a:lnTo>
                    <a:pt x="12730" y="15504"/>
                  </a:lnTo>
                  <a:lnTo>
                    <a:pt x="1884194" y="164468"/>
                  </a:lnTo>
                  <a:lnTo>
                    <a:pt x="1884194" y="157464"/>
                  </a:lnTo>
                  <a:lnTo>
                    <a:pt x="1896923" y="157464"/>
                  </a:lnTo>
                  <a:lnTo>
                    <a:pt x="1891015" y="149979"/>
                  </a:lnTo>
                  <a:lnTo>
                    <a:pt x="100830" y="7485"/>
                  </a:lnTo>
                  <a:close/>
                </a:path>
                <a:path w="1897379" h="523239">
                  <a:moveTo>
                    <a:pt x="12730" y="7485"/>
                  </a:moveTo>
                  <a:lnTo>
                    <a:pt x="5936" y="14963"/>
                  </a:lnTo>
                  <a:lnTo>
                    <a:pt x="12730" y="15504"/>
                  </a:lnTo>
                  <a:lnTo>
                    <a:pt x="12730" y="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600" y="4030662"/>
              <a:ext cx="1566799" cy="5127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81466" y="4760736"/>
              <a:ext cx="1884680" cy="508634"/>
            </a:xfrm>
            <a:custGeom>
              <a:avLst/>
              <a:gdLst/>
              <a:ahLst/>
              <a:cxnLst/>
              <a:rect l="l" t="t" r="r" b="b"/>
              <a:pathLst>
                <a:path w="1884679" h="508635">
                  <a:moveTo>
                    <a:pt x="0" y="0"/>
                  </a:moveTo>
                  <a:lnTo>
                    <a:pt x="0" y="358068"/>
                  </a:lnTo>
                  <a:lnTo>
                    <a:pt x="1884220" y="508040"/>
                  </a:lnTo>
                  <a:lnTo>
                    <a:pt x="1884220" y="14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5101" y="4753251"/>
              <a:ext cx="1897380" cy="523240"/>
            </a:xfrm>
            <a:custGeom>
              <a:avLst/>
              <a:gdLst/>
              <a:ahLst/>
              <a:cxnLst/>
              <a:rect l="l" t="t" r="r" b="b"/>
              <a:pathLst>
                <a:path w="1897379" h="523239">
                  <a:moveTo>
                    <a:pt x="6794" y="0"/>
                  </a:moveTo>
                  <a:lnTo>
                    <a:pt x="0" y="7484"/>
                  </a:lnTo>
                  <a:lnTo>
                    <a:pt x="0" y="365553"/>
                  </a:lnTo>
                  <a:lnTo>
                    <a:pt x="5936" y="373031"/>
                  </a:lnTo>
                  <a:lnTo>
                    <a:pt x="1890156" y="523006"/>
                  </a:lnTo>
                  <a:lnTo>
                    <a:pt x="1896923" y="515525"/>
                  </a:lnTo>
                  <a:lnTo>
                    <a:pt x="1884194" y="515525"/>
                  </a:lnTo>
                  <a:lnTo>
                    <a:pt x="1884194" y="507500"/>
                  </a:lnTo>
                  <a:lnTo>
                    <a:pt x="100831" y="365553"/>
                  </a:lnTo>
                  <a:lnTo>
                    <a:pt x="12730" y="365553"/>
                  </a:lnTo>
                  <a:lnTo>
                    <a:pt x="6794" y="358068"/>
                  </a:lnTo>
                  <a:lnTo>
                    <a:pt x="12730" y="358068"/>
                  </a:lnTo>
                  <a:lnTo>
                    <a:pt x="12730" y="15504"/>
                  </a:lnTo>
                  <a:lnTo>
                    <a:pt x="5936" y="14963"/>
                  </a:lnTo>
                  <a:lnTo>
                    <a:pt x="12730" y="7484"/>
                  </a:lnTo>
                  <a:lnTo>
                    <a:pt x="100830" y="7484"/>
                  </a:lnTo>
                  <a:lnTo>
                    <a:pt x="6794" y="0"/>
                  </a:lnTo>
                  <a:close/>
                </a:path>
                <a:path w="1897379" h="523239">
                  <a:moveTo>
                    <a:pt x="1884194" y="507500"/>
                  </a:moveTo>
                  <a:lnTo>
                    <a:pt x="1884194" y="515525"/>
                  </a:lnTo>
                  <a:lnTo>
                    <a:pt x="1891015" y="508043"/>
                  </a:lnTo>
                  <a:lnTo>
                    <a:pt x="1884194" y="507500"/>
                  </a:lnTo>
                  <a:close/>
                </a:path>
                <a:path w="1897379" h="523239">
                  <a:moveTo>
                    <a:pt x="1884194" y="164465"/>
                  </a:moveTo>
                  <a:lnTo>
                    <a:pt x="1884194" y="507500"/>
                  </a:lnTo>
                  <a:lnTo>
                    <a:pt x="1891015" y="508043"/>
                  </a:lnTo>
                  <a:lnTo>
                    <a:pt x="1884194" y="515525"/>
                  </a:lnTo>
                  <a:lnTo>
                    <a:pt x="1896923" y="515525"/>
                  </a:lnTo>
                  <a:lnTo>
                    <a:pt x="1896923" y="164940"/>
                  </a:lnTo>
                  <a:lnTo>
                    <a:pt x="1890156" y="164940"/>
                  </a:lnTo>
                  <a:lnTo>
                    <a:pt x="1884194" y="164465"/>
                  </a:lnTo>
                  <a:close/>
                </a:path>
                <a:path w="1897379" h="523239">
                  <a:moveTo>
                    <a:pt x="6794" y="358068"/>
                  </a:moveTo>
                  <a:lnTo>
                    <a:pt x="12730" y="365553"/>
                  </a:lnTo>
                  <a:lnTo>
                    <a:pt x="12730" y="358540"/>
                  </a:lnTo>
                  <a:lnTo>
                    <a:pt x="6794" y="358068"/>
                  </a:lnTo>
                  <a:close/>
                </a:path>
                <a:path w="1897379" h="523239">
                  <a:moveTo>
                    <a:pt x="12730" y="358540"/>
                  </a:moveTo>
                  <a:lnTo>
                    <a:pt x="12730" y="365553"/>
                  </a:lnTo>
                  <a:lnTo>
                    <a:pt x="100831" y="365553"/>
                  </a:lnTo>
                  <a:lnTo>
                    <a:pt x="12730" y="358540"/>
                  </a:lnTo>
                  <a:close/>
                </a:path>
                <a:path w="1897379" h="523239">
                  <a:moveTo>
                    <a:pt x="12730" y="358068"/>
                  </a:moveTo>
                  <a:lnTo>
                    <a:pt x="6794" y="358068"/>
                  </a:lnTo>
                  <a:lnTo>
                    <a:pt x="12730" y="358540"/>
                  </a:lnTo>
                  <a:lnTo>
                    <a:pt x="12730" y="358068"/>
                  </a:lnTo>
                  <a:close/>
                </a:path>
                <a:path w="1897379" h="523239">
                  <a:moveTo>
                    <a:pt x="1884194" y="157461"/>
                  </a:moveTo>
                  <a:lnTo>
                    <a:pt x="1884194" y="164465"/>
                  </a:lnTo>
                  <a:lnTo>
                    <a:pt x="1890156" y="164940"/>
                  </a:lnTo>
                  <a:lnTo>
                    <a:pt x="1884194" y="157461"/>
                  </a:lnTo>
                  <a:close/>
                </a:path>
                <a:path w="1897379" h="523239">
                  <a:moveTo>
                    <a:pt x="1896923" y="157461"/>
                  </a:moveTo>
                  <a:lnTo>
                    <a:pt x="1884194" y="157461"/>
                  </a:lnTo>
                  <a:lnTo>
                    <a:pt x="1890156" y="164940"/>
                  </a:lnTo>
                  <a:lnTo>
                    <a:pt x="1896923" y="164940"/>
                  </a:lnTo>
                  <a:lnTo>
                    <a:pt x="1896923" y="157461"/>
                  </a:lnTo>
                  <a:close/>
                </a:path>
                <a:path w="1897379" h="523239">
                  <a:moveTo>
                    <a:pt x="100830" y="7484"/>
                  </a:moveTo>
                  <a:lnTo>
                    <a:pt x="12730" y="7484"/>
                  </a:lnTo>
                  <a:lnTo>
                    <a:pt x="12730" y="15504"/>
                  </a:lnTo>
                  <a:lnTo>
                    <a:pt x="1884194" y="164465"/>
                  </a:lnTo>
                  <a:lnTo>
                    <a:pt x="1884194" y="157461"/>
                  </a:lnTo>
                  <a:lnTo>
                    <a:pt x="1896923" y="157461"/>
                  </a:lnTo>
                  <a:lnTo>
                    <a:pt x="1891015" y="149976"/>
                  </a:lnTo>
                  <a:lnTo>
                    <a:pt x="100830" y="7484"/>
                  </a:lnTo>
                  <a:close/>
                </a:path>
                <a:path w="1897379" h="523239">
                  <a:moveTo>
                    <a:pt x="12730" y="7484"/>
                  </a:moveTo>
                  <a:lnTo>
                    <a:pt x="5936" y="14963"/>
                  </a:lnTo>
                  <a:lnTo>
                    <a:pt x="12730" y="15504"/>
                  </a:lnTo>
                  <a:lnTo>
                    <a:pt x="12730" y="7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84815" y="5402111"/>
              <a:ext cx="1884680" cy="509905"/>
            </a:xfrm>
            <a:custGeom>
              <a:avLst/>
              <a:gdLst/>
              <a:ahLst/>
              <a:cxnLst/>
              <a:rect l="l" t="t" r="r" b="b"/>
              <a:pathLst>
                <a:path w="1884679" h="509904">
                  <a:moveTo>
                    <a:pt x="0" y="0"/>
                  </a:moveTo>
                  <a:lnTo>
                    <a:pt x="0" y="359145"/>
                  </a:lnTo>
                  <a:lnTo>
                    <a:pt x="1884220" y="509569"/>
                  </a:lnTo>
                  <a:lnTo>
                    <a:pt x="1884220" y="1504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8450" y="5394603"/>
              <a:ext cx="1897380" cy="525145"/>
            </a:xfrm>
            <a:custGeom>
              <a:avLst/>
              <a:gdLst/>
              <a:ahLst/>
              <a:cxnLst/>
              <a:rect l="l" t="t" r="r" b="b"/>
              <a:pathLst>
                <a:path w="1897379" h="525145">
                  <a:moveTo>
                    <a:pt x="6794" y="0"/>
                  </a:moveTo>
                  <a:lnTo>
                    <a:pt x="0" y="7507"/>
                  </a:lnTo>
                  <a:lnTo>
                    <a:pt x="0" y="366653"/>
                  </a:lnTo>
                  <a:lnTo>
                    <a:pt x="5936" y="374154"/>
                  </a:lnTo>
                  <a:lnTo>
                    <a:pt x="1890156" y="524580"/>
                  </a:lnTo>
                  <a:lnTo>
                    <a:pt x="1896923" y="517076"/>
                  </a:lnTo>
                  <a:lnTo>
                    <a:pt x="1884194" y="517076"/>
                  </a:lnTo>
                  <a:lnTo>
                    <a:pt x="1884194" y="509027"/>
                  </a:lnTo>
                  <a:lnTo>
                    <a:pt x="100831" y="366653"/>
                  </a:lnTo>
                  <a:lnTo>
                    <a:pt x="12730" y="366653"/>
                  </a:lnTo>
                  <a:lnTo>
                    <a:pt x="6794" y="359145"/>
                  </a:lnTo>
                  <a:lnTo>
                    <a:pt x="12730" y="359145"/>
                  </a:lnTo>
                  <a:lnTo>
                    <a:pt x="12730" y="15551"/>
                  </a:lnTo>
                  <a:lnTo>
                    <a:pt x="5936" y="15008"/>
                  </a:lnTo>
                  <a:lnTo>
                    <a:pt x="12730" y="7507"/>
                  </a:lnTo>
                  <a:lnTo>
                    <a:pt x="100830" y="7507"/>
                  </a:lnTo>
                  <a:lnTo>
                    <a:pt x="6794" y="0"/>
                  </a:lnTo>
                  <a:close/>
                </a:path>
                <a:path w="1897379" h="525145">
                  <a:moveTo>
                    <a:pt x="1884194" y="509027"/>
                  </a:moveTo>
                  <a:lnTo>
                    <a:pt x="1884194" y="517076"/>
                  </a:lnTo>
                  <a:lnTo>
                    <a:pt x="1891015" y="509572"/>
                  </a:lnTo>
                  <a:lnTo>
                    <a:pt x="1884194" y="509027"/>
                  </a:lnTo>
                  <a:close/>
                </a:path>
                <a:path w="1897379" h="525145">
                  <a:moveTo>
                    <a:pt x="1884194" y="164960"/>
                  </a:moveTo>
                  <a:lnTo>
                    <a:pt x="1884194" y="509027"/>
                  </a:lnTo>
                  <a:lnTo>
                    <a:pt x="1891015" y="509572"/>
                  </a:lnTo>
                  <a:lnTo>
                    <a:pt x="1884194" y="517076"/>
                  </a:lnTo>
                  <a:lnTo>
                    <a:pt x="1896923" y="517076"/>
                  </a:lnTo>
                  <a:lnTo>
                    <a:pt x="1896923" y="165436"/>
                  </a:lnTo>
                  <a:lnTo>
                    <a:pt x="1890156" y="165436"/>
                  </a:lnTo>
                  <a:lnTo>
                    <a:pt x="1884194" y="164960"/>
                  </a:lnTo>
                  <a:close/>
                </a:path>
                <a:path w="1897379" h="525145">
                  <a:moveTo>
                    <a:pt x="6794" y="359145"/>
                  </a:moveTo>
                  <a:lnTo>
                    <a:pt x="12730" y="366653"/>
                  </a:lnTo>
                  <a:lnTo>
                    <a:pt x="12730" y="359619"/>
                  </a:lnTo>
                  <a:lnTo>
                    <a:pt x="6794" y="359145"/>
                  </a:lnTo>
                  <a:close/>
                </a:path>
                <a:path w="1897379" h="525145">
                  <a:moveTo>
                    <a:pt x="12730" y="359619"/>
                  </a:moveTo>
                  <a:lnTo>
                    <a:pt x="12730" y="366653"/>
                  </a:lnTo>
                  <a:lnTo>
                    <a:pt x="100831" y="366653"/>
                  </a:lnTo>
                  <a:lnTo>
                    <a:pt x="12730" y="359619"/>
                  </a:lnTo>
                  <a:close/>
                </a:path>
                <a:path w="1897379" h="525145">
                  <a:moveTo>
                    <a:pt x="12730" y="359145"/>
                  </a:moveTo>
                  <a:lnTo>
                    <a:pt x="6794" y="359145"/>
                  </a:lnTo>
                  <a:lnTo>
                    <a:pt x="12730" y="359619"/>
                  </a:lnTo>
                  <a:lnTo>
                    <a:pt x="12730" y="359145"/>
                  </a:lnTo>
                  <a:close/>
                </a:path>
                <a:path w="1897379" h="525145">
                  <a:moveTo>
                    <a:pt x="1884194" y="157935"/>
                  </a:moveTo>
                  <a:lnTo>
                    <a:pt x="1884194" y="164960"/>
                  </a:lnTo>
                  <a:lnTo>
                    <a:pt x="1890156" y="165436"/>
                  </a:lnTo>
                  <a:lnTo>
                    <a:pt x="1884194" y="157935"/>
                  </a:lnTo>
                  <a:close/>
                </a:path>
                <a:path w="1897379" h="525145">
                  <a:moveTo>
                    <a:pt x="1896923" y="157935"/>
                  </a:moveTo>
                  <a:lnTo>
                    <a:pt x="1884194" y="157935"/>
                  </a:lnTo>
                  <a:lnTo>
                    <a:pt x="1890156" y="165436"/>
                  </a:lnTo>
                  <a:lnTo>
                    <a:pt x="1896923" y="165436"/>
                  </a:lnTo>
                  <a:lnTo>
                    <a:pt x="1896923" y="157935"/>
                  </a:lnTo>
                  <a:close/>
                </a:path>
                <a:path w="1897379" h="525145">
                  <a:moveTo>
                    <a:pt x="100830" y="7507"/>
                  </a:moveTo>
                  <a:lnTo>
                    <a:pt x="12730" y="7507"/>
                  </a:lnTo>
                  <a:lnTo>
                    <a:pt x="12730" y="15551"/>
                  </a:lnTo>
                  <a:lnTo>
                    <a:pt x="1884194" y="164960"/>
                  </a:lnTo>
                  <a:lnTo>
                    <a:pt x="1884194" y="157935"/>
                  </a:lnTo>
                  <a:lnTo>
                    <a:pt x="1896923" y="157935"/>
                  </a:lnTo>
                  <a:lnTo>
                    <a:pt x="1891015" y="150428"/>
                  </a:lnTo>
                  <a:lnTo>
                    <a:pt x="100830" y="7507"/>
                  </a:lnTo>
                  <a:close/>
                </a:path>
                <a:path w="1897379" h="525145">
                  <a:moveTo>
                    <a:pt x="12730" y="7507"/>
                  </a:moveTo>
                  <a:lnTo>
                    <a:pt x="5936" y="15008"/>
                  </a:lnTo>
                  <a:lnTo>
                    <a:pt x="12730" y="15551"/>
                  </a:lnTo>
                  <a:lnTo>
                    <a:pt x="12730" y="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5823" y="4632325"/>
              <a:ext cx="1150937" cy="5715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9300" y="5280025"/>
              <a:ext cx="1150937" cy="571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1398" y="4060761"/>
              <a:ext cx="401637" cy="1862201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185659" cy="1089660"/>
            <a:chOff x="0" y="64007"/>
            <a:chExt cx="7185659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53746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1660" y="64007"/>
              <a:ext cx="5333999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 dirty="0"/>
              <a:t> </a:t>
            </a:r>
            <a:r>
              <a:rPr spc="-60" dirty="0"/>
              <a:t>Virtual-Circuit</a:t>
            </a:r>
            <a:r>
              <a:rPr spc="-140" dirty="0"/>
              <a:t> </a:t>
            </a:r>
            <a:r>
              <a:rPr spc="-65" dirty="0"/>
              <a:t>Networks	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123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1256538"/>
            <a:ext cx="8726170" cy="456311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89230" marR="970915" indent="-177165">
              <a:lnSpc>
                <a:spcPct val="70000"/>
              </a:lnSpc>
              <a:spcBef>
                <a:spcPts val="10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dirty="0">
                <a:latin typeface="Times New Roman"/>
                <a:cs typeface="Times New Roman"/>
              </a:rPr>
              <a:t>cross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between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circuit-switched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network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 datagram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  <a:p>
            <a:pPr marL="189230" indent="-177165">
              <a:lnSpc>
                <a:spcPts val="2930"/>
              </a:lnSpc>
              <a:spcBef>
                <a:spcPts val="4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  <a:tab pos="1176655" algn="l"/>
              </a:tabLst>
            </a:pPr>
            <a:r>
              <a:rPr sz="2600" spc="-5" dirty="0">
                <a:latin typeface="Times New Roman"/>
                <a:cs typeface="Times New Roman"/>
              </a:rPr>
              <a:t>shares	characteristics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both</a:t>
            </a:r>
            <a:endParaRPr sz="2600">
              <a:latin typeface="Times New Roman"/>
              <a:cs typeface="Times New Roman"/>
            </a:endParaRPr>
          </a:p>
          <a:p>
            <a:pPr marL="419100" marR="52069" lvl="1" indent="-182880">
              <a:lnSpc>
                <a:spcPct val="70000"/>
              </a:lnSpc>
              <a:spcBef>
                <a:spcPts val="60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network,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teardown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phases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addition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transfer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phase.</a:t>
            </a:r>
            <a:endParaRPr sz="2200">
              <a:latin typeface="Calibri"/>
              <a:cs typeface="Calibri"/>
            </a:endParaRPr>
          </a:p>
          <a:p>
            <a:pPr marL="419100" marR="885825" lvl="1" indent="-182880">
              <a:lnSpc>
                <a:spcPct val="7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allocated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phase,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 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circuit-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switched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network,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demand,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network.</a:t>
            </a:r>
            <a:endParaRPr sz="2200">
              <a:latin typeface="Calibri"/>
              <a:cs typeface="Calibri"/>
            </a:endParaRPr>
          </a:p>
          <a:p>
            <a:pPr marL="419100" lvl="1" indent="-183515">
              <a:lnSpc>
                <a:spcPts val="2055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datagram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network,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packetized</a:t>
            </a:r>
            <a:r>
              <a:rPr sz="22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carries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endParaRPr sz="2200">
              <a:latin typeface="Calibri"/>
              <a:cs typeface="Calibri"/>
            </a:endParaRPr>
          </a:p>
          <a:p>
            <a:pPr marL="419100">
              <a:lnSpc>
                <a:spcPts val="1850"/>
              </a:lnSpc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header.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However,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address in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header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endParaRPr sz="2200">
              <a:latin typeface="Calibri"/>
              <a:cs typeface="Calibri"/>
            </a:endParaRPr>
          </a:p>
          <a:p>
            <a:pPr marL="419100" marR="5080">
              <a:lnSpc>
                <a:spcPct val="70000"/>
              </a:lnSpc>
              <a:spcBef>
                <a:spcPts val="395"/>
              </a:spcBef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jurisdiction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(it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defines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the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next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be and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channel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on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being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carried),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end-to-end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jurisdiction</a:t>
            </a:r>
            <a:endParaRPr sz="2200">
              <a:latin typeface="Calibri"/>
              <a:cs typeface="Calibri"/>
            </a:endParaRPr>
          </a:p>
          <a:p>
            <a:pPr marL="419100" marR="923925" lvl="1" indent="-182880">
              <a:lnSpc>
                <a:spcPct val="7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network,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all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follow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 same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path </a:t>
            </a:r>
            <a:r>
              <a:rPr sz="2200" spc="-4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established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connection.</a:t>
            </a:r>
            <a:endParaRPr sz="2200">
              <a:latin typeface="Calibri"/>
              <a:cs typeface="Calibri"/>
            </a:endParaRPr>
          </a:p>
          <a:p>
            <a:pPr marL="419100" lvl="1" indent="-183515">
              <a:lnSpc>
                <a:spcPts val="2055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virtual-circuit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implemented</a:t>
            </a:r>
            <a:r>
              <a:rPr sz="22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data-link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layer,</a:t>
            </a:r>
            <a:endParaRPr sz="2200">
              <a:latin typeface="Calibri"/>
              <a:cs typeface="Calibri"/>
            </a:endParaRPr>
          </a:p>
          <a:p>
            <a:pPr marL="419100" marR="22225">
              <a:lnSpc>
                <a:spcPct val="70000"/>
              </a:lnSpc>
              <a:spcBef>
                <a:spcPts val="395"/>
              </a:spcBef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while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circuit-switched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implemented</a:t>
            </a:r>
            <a:r>
              <a:rPr sz="22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physical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layer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200" spc="-4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datagram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layer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816850" cy="1089660"/>
            <a:chOff x="0" y="64007"/>
            <a:chExt cx="781685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53746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1660" y="64007"/>
              <a:ext cx="5964936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35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1312925"/>
            <a:ext cx="8716010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allow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traffic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sources</a:t>
            </a:r>
            <a:r>
              <a:rPr sz="2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destinations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0" y="2555502"/>
            <a:ext cx="7124092" cy="331992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1830324" cy="81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811" y="330708"/>
              <a:ext cx="816863" cy="815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164" y="330708"/>
              <a:ext cx="4038600" cy="8153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3252" y="330708"/>
              <a:ext cx="816863" cy="815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0808" y="330708"/>
              <a:ext cx="3261360" cy="81534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939" y="448436"/>
            <a:ext cx="7710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125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40588" y="1323593"/>
            <a:ext cx="8751570" cy="306324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89230" marR="5080" indent="-177165" algn="just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latin typeface="Times New Roman"/>
                <a:cs typeface="Times New Roman"/>
              </a:rPr>
              <a:t>VCN behaves like a circuit switched net because there is a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setup phase to establish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VCI entries in the switch </a:t>
            </a:r>
            <a:r>
              <a:rPr sz="2800" spc="-10" dirty="0">
                <a:latin typeface="Times New Roman"/>
                <a:cs typeface="Times New Roman"/>
              </a:rPr>
              <a:t>table; </a:t>
            </a:r>
            <a:r>
              <a:rPr sz="2800" spc="-5" dirty="0">
                <a:latin typeface="Times New Roman"/>
                <a:cs typeface="Times New Roman"/>
              </a:rPr>
              <a:t> there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 also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transfer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phase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teardown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phase.</a:t>
            </a:r>
            <a:endParaRPr sz="2800">
              <a:latin typeface="Times New Roman"/>
              <a:cs typeface="Times New Roman"/>
            </a:endParaRPr>
          </a:p>
          <a:p>
            <a:pPr marL="419100" marR="558165" lvl="1" indent="-182880">
              <a:lnSpc>
                <a:spcPts val="2590"/>
              </a:lnSpc>
              <a:spcBef>
                <a:spcPts val="39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Setup: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destination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their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global addresses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help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make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entries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27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transfer: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transfer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frame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endParaRPr sz="2400">
              <a:latin typeface="Calibri"/>
              <a:cs typeface="Calibri"/>
            </a:endParaRPr>
          </a:p>
          <a:p>
            <a:pPr marL="419100" marR="817880" lvl="1" indent="-182880">
              <a:lnSpc>
                <a:spcPts val="2590"/>
              </a:lnSpc>
              <a:spcBef>
                <a:spcPts val="64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Teardown: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inform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delete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corresponding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entry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6251575" cy="1089660"/>
            <a:chOff x="0" y="64007"/>
            <a:chExt cx="625157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00406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044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260" y="64007"/>
              <a:ext cx="4933188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126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1317497"/>
            <a:ext cx="8444230" cy="44450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89230" marR="226695" indent="-177165">
              <a:lnSpc>
                <a:spcPts val="2810"/>
              </a:lnSpc>
              <a:spcBef>
                <a:spcPts val="4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  <a:tab pos="3655060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route	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between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current source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its 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entry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that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virtual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circuit</a:t>
            </a:r>
            <a:endParaRPr sz="2600">
              <a:latin typeface="Calibri"/>
              <a:cs typeface="Calibri"/>
            </a:endParaRPr>
          </a:p>
          <a:p>
            <a:pPr marL="189230" marR="5080" indent="-177165">
              <a:lnSpc>
                <a:spcPts val="2810"/>
              </a:lnSpc>
              <a:spcBef>
                <a:spcPts val="14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holds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four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pieces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virtual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circuit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already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 its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with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4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columns:</a:t>
            </a:r>
            <a:endParaRPr sz="2600">
              <a:latin typeface="Calibri"/>
              <a:cs typeface="Calibri"/>
            </a:endParaRPr>
          </a:p>
          <a:p>
            <a:pPr marL="344805" indent="-332740">
              <a:lnSpc>
                <a:spcPct val="100000"/>
              </a:lnSpc>
              <a:spcBef>
                <a:spcPts val="1035"/>
              </a:spcBef>
              <a:buAutoNum type="alphaLcParenR"/>
              <a:tabLst>
                <a:tab pos="345440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Inputs</a:t>
            </a:r>
            <a:r>
              <a:rPr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half</a:t>
            </a:r>
            <a:endParaRPr sz="2600">
              <a:latin typeface="Calibri"/>
              <a:cs typeface="Calibri"/>
            </a:endParaRPr>
          </a:p>
          <a:p>
            <a:pPr marL="614045" lvl="1" indent="-20002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SzPct val="96153"/>
              <a:buFont typeface="Courier New"/>
              <a:buChar char="•"/>
              <a:tabLst>
                <a:tab pos="614680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Port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Number</a:t>
            </a:r>
            <a:endParaRPr sz="2600">
              <a:latin typeface="Calibri"/>
              <a:cs typeface="Calibri"/>
            </a:endParaRPr>
          </a:p>
          <a:p>
            <a:pPr marL="614045" lvl="1" indent="-20002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SzPct val="96153"/>
              <a:buFont typeface="Courier New"/>
              <a:buChar char="•"/>
              <a:tabLst>
                <a:tab pos="614680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VCI</a:t>
            </a:r>
            <a:endParaRPr sz="2600">
              <a:latin typeface="Calibri"/>
              <a:cs typeface="Calibri"/>
            </a:endParaRPr>
          </a:p>
          <a:p>
            <a:pPr marL="358140" indent="-346075">
              <a:lnSpc>
                <a:spcPct val="100000"/>
              </a:lnSpc>
              <a:spcBef>
                <a:spcPts val="1285"/>
              </a:spcBef>
              <a:buAutoNum type="alphaLcParenR"/>
              <a:tabLst>
                <a:tab pos="35877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Outputs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half</a:t>
            </a:r>
            <a:endParaRPr sz="2600">
              <a:latin typeface="Calibri"/>
              <a:cs typeface="Calibri"/>
            </a:endParaRPr>
          </a:p>
          <a:p>
            <a:pPr marL="614045" lvl="1" indent="-200025">
              <a:lnSpc>
                <a:spcPct val="100000"/>
              </a:lnSpc>
              <a:spcBef>
                <a:spcPts val="85"/>
              </a:spcBef>
              <a:buClr>
                <a:srgbClr val="1CACE3"/>
              </a:buClr>
              <a:buSzPct val="96153"/>
              <a:buFont typeface="Courier New"/>
              <a:buChar char="•"/>
              <a:tabLst>
                <a:tab pos="614680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Output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Port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Number</a:t>
            </a:r>
            <a:endParaRPr sz="2600">
              <a:latin typeface="Calibri"/>
              <a:cs typeface="Calibri"/>
            </a:endParaRPr>
          </a:p>
          <a:p>
            <a:pPr marL="614045" lvl="1" indent="-200025">
              <a:lnSpc>
                <a:spcPct val="100000"/>
              </a:lnSpc>
              <a:spcBef>
                <a:spcPts val="285"/>
              </a:spcBef>
              <a:buClr>
                <a:srgbClr val="1CACE3"/>
              </a:buClr>
              <a:buSzPct val="96153"/>
              <a:buFont typeface="Courier New"/>
              <a:buChar char="•"/>
              <a:tabLst>
                <a:tab pos="614680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Output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VCI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6736080" cy="1089660"/>
            <a:chOff x="0" y="64007"/>
            <a:chExt cx="673608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00406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044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260" y="64007"/>
              <a:ext cx="5417820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35" dirty="0"/>
          </a:p>
        </p:txBody>
      </p:sp>
      <p:sp>
        <p:nvSpPr>
          <p:cNvPr id="7" name="object 7"/>
          <p:cNvSpPr txBox="1"/>
          <p:nvPr/>
        </p:nvSpPr>
        <p:spPr>
          <a:xfrm>
            <a:off x="-12700" y="1263142"/>
            <a:ext cx="4578985" cy="37033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95580" marR="10160" indent="-182880">
              <a:lnSpc>
                <a:spcPct val="90000"/>
              </a:lnSpc>
              <a:spcBef>
                <a:spcPts val="430"/>
              </a:spcBef>
              <a:buClr>
                <a:srgbClr val="1CACE3"/>
              </a:buClr>
              <a:buFont typeface="Arial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frame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arriving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port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with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VCI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14.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frame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arrives,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looks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its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table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find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port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VCI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14</a:t>
            </a:r>
            <a:endParaRPr sz="2800">
              <a:latin typeface="Calibri"/>
              <a:cs typeface="Calibri"/>
            </a:endParaRPr>
          </a:p>
          <a:p>
            <a:pPr marL="195580" marR="5080" indent="-182880">
              <a:lnSpc>
                <a:spcPct val="90000"/>
              </a:lnSpc>
              <a:spcBef>
                <a:spcPts val="1405"/>
              </a:spcBef>
              <a:buClr>
                <a:srgbClr val="1CACE3"/>
              </a:buClr>
              <a:buFont typeface="Arial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found,</a:t>
            </a:r>
            <a:r>
              <a:rPr sz="2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knows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change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VCI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22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send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out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frame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from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port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4265" y="1855816"/>
            <a:ext cx="4430729" cy="294478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6736080" cy="1089660"/>
            <a:chOff x="0" y="64007"/>
            <a:chExt cx="673608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00406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044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260" y="64007"/>
              <a:ext cx="5417820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35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1312925"/>
            <a:ext cx="8668385" cy="12204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frame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reaches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how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VCI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changes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trip?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VCI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routes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frame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7254" y="2590800"/>
            <a:ext cx="5706745" cy="37909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739" y="4514469"/>
            <a:ext cx="440372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data-transfer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active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 </a:t>
            </a:r>
            <a:r>
              <a:rPr sz="1800" spc="-5" dirty="0">
                <a:latin typeface="Calibri"/>
                <a:cs typeface="Calibri"/>
              </a:rPr>
              <a:t>sends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its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frames 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destination.</a:t>
            </a:r>
            <a:endParaRPr sz="1800">
              <a:latin typeface="Calibri"/>
              <a:cs typeface="Calibri"/>
            </a:endParaRPr>
          </a:p>
          <a:p>
            <a:pPr marL="195580" marR="17526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switch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-10" dirty="0">
                <a:latin typeface="Calibri"/>
                <a:cs typeface="Calibri"/>
              </a:rPr>
              <a:t> frame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  <a:p>
            <a:pPr marL="195580" marR="354965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virtual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real circuit,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destination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058412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90991"/>
            <a:ext cx="7620634" cy="22301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creates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entry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virtual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Eg.,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suppose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virtual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circuit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steps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required: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request: sent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acknowledgment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sent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63296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Frequency</a:t>
            </a:r>
            <a:r>
              <a:rPr sz="4800" b="0" u="none" spc="10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Shift Keying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24" y="1354327"/>
            <a:ext cx="8479790" cy="4361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varied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represent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814069" lvl="1" indent="-344805">
              <a:lnSpc>
                <a:spcPct val="100000"/>
              </a:lnSpc>
              <a:spcBef>
                <a:spcPts val="45"/>
              </a:spcBef>
              <a:buChar char="◦"/>
              <a:tabLst>
                <a:tab pos="814069" algn="l"/>
                <a:tab pos="81470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modulated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constant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814069">
              <a:lnSpc>
                <a:spcPct val="100000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duration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  <a:p>
            <a:pPr marL="814069" lvl="1" indent="-344805">
              <a:lnSpc>
                <a:spcPct val="100000"/>
              </a:lnSpc>
              <a:buChar char="◦"/>
              <a:tabLst>
                <a:tab pos="814069" algn="l"/>
                <a:tab pos="81470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next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 element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  <a:p>
            <a:pPr marL="814069">
              <a:lnSpc>
                <a:spcPts val="2860"/>
              </a:lnSpc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endParaRPr sz="2400">
              <a:latin typeface="Calibri"/>
              <a:cs typeface="Calibri"/>
            </a:endParaRPr>
          </a:p>
          <a:p>
            <a:pPr marL="286385" marR="272415" indent="-274320">
              <a:lnSpc>
                <a:spcPts val="3360"/>
              </a:lnSpc>
              <a:spcBef>
                <a:spcPts val="95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Both peak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amplitude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phase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remain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constant for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all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ts val="3250"/>
              </a:lnSpc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Binary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FSK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BFSK)</a:t>
            </a:r>
            <a:endParaRPr sz="2800">
              <a:latin typeface="Calibri"/>
              <a:cs typeface="Calibri"/>
            </a:endParaRPr>
          </a:p>
          <a:p>
            <a:pPr marL="814069" lvl="1" indent="-344805">
              <a:lnSpc>
                <a:spcPts val="2860"/>
              </a:lnSpc>
              <a:spcBef>
                <a:spcPts val="40"/>
              </a:spcBef>
              <a:buChar char="◦"/>
              <a:tabLst>
                <a:tab pos="814069" algn="l"/>
                <a:tab pos="814705" algn="l"/>
                <a:tab pos="495173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consider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frequencies	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f1</a:t>
            </a:r>
            <a:r>
              <a:rPr sz="2400" i="1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f2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ts val="3340"/>
              </a:lnSpc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Multilevel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FSK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(MFSK)</a:t>
            </a:r>
            <a:endParaRPr sz="2800">
              <a:latin typeface="Calibri"/>
              <a:cs typeface="Calibri"/>
            </a:endParaRPr>
          </a:p>
          <a:p>
            <a:pPr marL="814069" lvl="1" indent="-344805">
              <a:lnSpc>
                <a:spcPct val="100000"/>
              </a:lnSpc>
              <a:spcBef>
                <a:spcPts val="40"/>
              </a:spcBef>
              <a:buChar char="◦"/>
              <a:tabLst>
                <a:tab pos="814069" algn="l"/>
                <a:tab pos="81470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7769" y="6569150"/>
            <a:ext cx="1625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6854" y="0"/>
            <a:ext cx="7065645" cy="693420"/>
            <a:chOff x="476854" y="0"/>
            <a:chExt cx="7065645" cy="693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4" y="68429"/>
              <a:ext cx="2929494" cy="5702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963" y="0"/>
              <a:ext cx="975360" cy="693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3384" y="0"/>
              <a:ext cx="4088891" cy="6934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366" y="0"/>
            <a:ext cx="6700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44" y="1576667"/>
            <a:ext cx="6755471" cy="32011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739" y="3450463"/>
            <a:ext cx="20142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a.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Source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sends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 to switch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5063997"/>
            <a:ext cx="891095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b.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receives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request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knows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going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goes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through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3.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acts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packet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switch;</a:t>
            </a:r>
            <a:r>
              <a:rPr sz="1600" dirty="0">
                <a:latin typeface="Calibri"/>
                <a:cs typeface="Calibri"/>
              </a:rPr>
              <a:t> it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routing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table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</a:t>
            </a:r>
            <a:r>
              <a:rPr sz="1600" dirty="0">
                <a:latin typeface="Calibri"/>
                <a:cs typeface="Calibri"/>
              </a:rPr>
              <a:t> 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different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switching table.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moment,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assume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5" dirty="0">
                <a:latin typeface="Calibri"/>
                <a:cs typeface="Calibri"/>
              </a:rPr>
              <a:t>knows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output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creates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 entry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 its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table</a:t>
            </a:r>
            <a:r>
              <a:rPr sz="1600" spc="-15" dirty="0">
                <a:latin typeface="Calibri"/>
                <a:cs typeface="Calibri"/>
              </a:rPr>
              <a:t> for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virtual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circuit,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but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only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able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three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four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columns. 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assigns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incoming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20" dirty="0">
                <a:latin typeface="Calibri"/>
                <a:cs typeface="Calibri"/>
              </a:rPr>
              <a:t>(1)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chooses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available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incoming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(14)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outgoing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(3).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does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yet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know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outgoing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VCI, </a:t>
            </a:r>
            <a:r>
              <a:rPr sz="1600" spc="-5" dirty="0">
                <a:latin typeface="Calibri"/>
                <a:cs typeface="Calibri"/>
              </a:rPr>
              <a:t> which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found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during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acknowledgment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step.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forwards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through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6527393"/>
            <a:ext cx="751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4428" y="3679012"/>
            <a:ext cx="45459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</a:t>
            </a:r>
            <a:r>
              <a:rPr sz="1600" spc="-10" dirty="0">
                <a:latin typeface="Calibri"/>
                <a:cs typeface="Calibri"/>
              </a:rPr>
              <a:t> receives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request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events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happen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here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spc="-10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1;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three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columns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table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are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completed: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case,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incoming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(1),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incoming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(66),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outgoing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(2).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30377"/>
            <a:ext cx="8940165" cy="225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57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5">
                <a:latin typeface="Calibri"/>
                <a:cs typeface="Calibri"/>
              </a:rPr>
              <a:t>.</a:t>
            </a:r>
            <a:r>
              <a:rPr sz="1600" spc="-10">
                <a:latin typeface="Calibri"/>
                <a:cs typeface="Calibri"/>
              </a:rPr>
              <a:t> </a:t>
            </a:r>
            <a:r>
              <a:rPr sz="1600" spc="-5" smtClean="0">
                <a:latin typeface="Calibri"/>
                <a:cs typeface="Calibri"/>
              </a:rPr>
              <a:t>Destination</a:t>
            </a:r>
            <a:r>
              <a:rPr sz="1600" spc="-15" smtClean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receives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ready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receive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assigns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VCI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coming</a:t>
            </a:r>
            <a:r>
              <a:rPr sz="1600" u="heavy" spc="-2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frames</a:t>
            </a:r>
            <a:r>
              <a:rPr sz="1600" u="heavy" spc="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that come</a:t>
            </a:r>
            <a:r>
              <a:rPr sz="1600" u="heavy" spc="2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from</a:t>
            </a:r>
            <a:r>
              <a:rPr sz="1600" u="heavy" spc="2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A,</a:t>
            </a:r>
            <a:r>
              <a:rPr sz="1600" u="heavy" spc="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in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this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case</a:t>
            </a:r>
            <a:r>
              <a:rPr sz="1600" u="heavy" spc="5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77.</a:t>
            </a:r>
            <a:r>
              <a:rPr sz="1600" u="heavy" spc="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This </a:t>
            </a:r>
            <a:r>
              <a:rPr sz="1600" u="heavy" spc="-1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VCI</a:t>
            </a:r>
            <a:r>
              <a:rPr sz="1600" u="heavy" spc="1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lets</a:t>
            </a:r>
            <a:r>
              <a:rPr sz="1600" u="heavy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the</a:t>
            </a:r>
            <a:r>
              <a:rPr sz="1600" u="heavy" spc="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destination</a:t>
            </a:r>
            <a:r>
              <a:rPr sz="1600" u="heavy" spc="-2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know</a:t>
            </a:r>
            <a:r>
              <a:rPr sz="1600" u="heavy" spc="3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that </a:t>
            </a:r>
            <a:r>
              <a:rPr sz="1600" u="heavy" spc="-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the</a:t>
            </a:r>
            <a:r>
              <a:rPr sz="1600" u="heavy" spc="5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frames</a:t>
            </a:r>
            <a:r>
              <a:rPr sz="1600" u="heavy" spc="2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come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A, </a:t>
            </a:r>
            <a:r>
              <a:rPr sz="1600" spc="-5" dirty="0">
                <a:latin typeface="Calibri"/>
                <a:cs typeface="Calibri"/>
              </a:rPr>
              <a:t>and not other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sources.</a:t>
            </a:r>
            <a:endParaRPr sz="1600">
              <a:latin typeface="Calibri"/>
              <a:cs typeface="Calibri"/>
            </a:endParaRPr>
          </a:p>
          <a:p>
            <a:pPr marL="6795134" marR="5080">
              <a:lnSpc>
                <a:spcPct val="100000"/>
              </a:lnSpc>
              <a:spcBef>
                <a:spcPts val="240"/>
              </a:spcBef>
            </a:pPr>
            <a:r>
              <a:rPr sz="1600" spc="-5" dirty="0">
                <a:latin typeface="Calibri"/>
                <a:cs typeface="Calibri"/>
              </a:rPr>
              <a:t>d.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receives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request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frame. </a:t>
            </a:r>
            <a:r>
              <a:rPr sz="1600" spc="-5" dirty="0">
                <a:latin typeface="Calibri"/>
                <a:cs typeface="Calibri"/>
              </a:rPr>
              <a:t> Again, </a:t>
            </a:r>
            <a:r>
              <a:rPr sz="1600" spc="-10" dirty="0">
                <a:latin typeface="Calibri"/>
                <a:cs typeface="Calibri"/>
              </a:rPr>
              <a:t>three columns </a:t>
            </a:r>
            <a:r>
              <a:rPr sz="1600" spc="-15" dirty="0">
                <a:latin typeface="Calibri"/>
                <a:cs typeface="Calibri"/>
              </a:rPr>
              <a:t>are </a:t>
            </a:r>
            <a:r>
              <a:rPr sz="1600" spc="-10" dirty="0">
                <a:latin typeface="Calibri"/>
                <a:cs typeface="Calibri"/>
              </a:rPr>
              <a:t> completed: </a:t>
            </a:r>
            <a:r>
              <a:rPr sz="1600" spc="-5" dirty="0">
                <a:latin typeface="Calibri"/>
                <a:cs typeface="Calibri"/>
              </a:rPr>
              <a:t>incoming </a:t>
            </a:r>
            <a:r>
              <a:rPr sz="1600" spc="-10" dirty="0">
                <a:latin typeface="Calibri"/>
                <a:cs typeface="Calibri"/>
              </a:rPr>
              <a:t>port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(2),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incoming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(22),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outgoing port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(3).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091" y="1143761"/>
            <a:ext cx="8778240" cy="8255"/>
          </a:xfrm>
          <a:custGeom>
            <a:avLst/>
            <a:gdLst/>
            <a:ahLst/>
            <a:cxnLst/>
            <a:rect l="l" t="t" r="r" b="b"/>
            <a:pathLst>
              <a:path w="8778240" h="8255">
                <a:moveTo>
                  <a:pt x="0" y="8127"/>
                </a:moveTo>
                <a:lnTo>
                  <a:pt x="8777681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6177" y="0"/>
            <a:ext cx="7707630" cy="612775"/>
            <a:chOff x="306177" y="0"/>
            <a:chExt cx="7707630" cy="612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77" y="86868"/>
              <a:ext cx="2431137" cy="4800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8504" y="0"/>
              <a:ext cx="816864" cy="612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7856" y="0"/>
              <a:ext cx="5355336" cy="6126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0"/>
            <a:ext cx="7399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500837"/>
            <a:ext cx="8959850" cy="166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6255" indent="-17716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Arial"/>
              <a:buChar char="•"/>
              <a:tabLst>
                <a:tab pos="516890" algn="l"/>
              </a:tabLst>
            </a:pP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completes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entries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860"/>
              </a:spcBef>
            </a:pPr>
            <a:r>
              <a:rPr sz="1600" spc="-5" dirty="0">
                <a:latin typeface="Calibri"/>
                <a:cs typeface="Calibri"/>
              </a:rPr>
              <a:t>a.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destination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sends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acknowledgment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acknowledgment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carries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global</a:t>
            </a:r>
            <a:r>
              <a:rPr sz="1600" spc="-10" dirty="0">
                <a:latin typeface="Calibri"/>
                <a:cs typeface="Calibri"/>
              </a:rPr>
              <a:t> source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destination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addresses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knows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entry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table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completed.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carries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77,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chosen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destination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incoming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frames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A.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Switch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complete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outgoing </a:t>
            </a:r>
            <a:r>
              <a:rPr sz="1600" spc="-15" dirty="0">
                <a:latin typeface="Calibri"/>
                <a:cs typeface="Calibri"/>
              </a:rPr>
              <a:t>VCI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column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entry.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320" y="2209800"/>
            <a:ext cx="6812280" cy="32004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739" y="3923792"/>
            <a:ext cx="23685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source </a:t>
            </a:r>
            <a:r>
              <a:rPr sz="1800" spc="-5" dirty="0">
                <a:latin typeface="Calibri"/>
                <a:cs typeface="Calibri"/>
              </a:rPr>
              <a:t>uses this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outgoing </a:t>
            </a:r>
            <a:r>
              <a:rPr sz="1800" spc="-10" dirty="0">
                <a:latin typeface="Calibri"/>
                <a:cs typeface="Calibri"/>
              </a:rPr>
              <a:t>VCI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10" dirty="0">
                <a:latin typeface="Calibri"/>
                <a:cs typeface="Calibri"/>
              </a:rPr>
              <a:t>frames to </a:t>
            </a:r>
            <a:r>
              <a:rPr sz="1800" spc="-5" dirty="0">
                <a:latin typeface="Calibri"/>
                <a:cs typeface="Calibri"/>
              </a:rPr>
              <a:t>be sent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destination </a:t>
            </a:r>
            <a:r>
              <a:rPr sz="1800" dirty="0">
                <a:latin typeface="Calibri"/>
                <a:cs typeface="Calibri"/>
              </a:rPr>
              <a:t>B.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131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8739" y="5448096"/>
            <a:ext cx="41840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Finally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switch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sends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acknowledgment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incoming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VCI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table,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chosen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previous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step.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4028" y="5219191"/>
            <a:ext cx="4173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Switch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 </a:t>
            </a:r>
            <a:r>
              <a:rPr sz="1800" spc="-5" dirty="0">
                <a:latin typeface="Calibri"/>
                <a:cs typeface="Calibri"/>
              </a:rPr>
              <a:t>sends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-5" dirty="0">
                <a:latin typeface="Calibri"/>
                <a:cs typeface="Calibri"/>
              </a:rPr>
              <a:t> acknowledgment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switch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-10" dirty="0">
                <a:latin typeface="Calibri"/>
                <a:cs typeface="Calibri"/>
              </a:rPr>
              <a:t> contains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incoming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VCI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chosen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previous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step. Switch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outgoing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VCI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04028" y="3828669"/>
            <a:ext cx="41725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b.</a:t>
            </a:r>
            <a:r>
              <a:rPr sz="1800" spc="-15" dirty="0">
                <a:latin typeface="Calibri"/>
                <a:cs typeface="Calibri"/>
              </a:rPr>
              <a:t> Switch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sends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acknowledgment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switch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-10" dirty="0">
                <a:latin typeface="Calibri"/>
                <a:cs typeface="Calibri"/>
              </a:rPr>
              <a:t> contains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incoming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VCI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chosen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previous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step. Switch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outgoing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VCI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14502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i="1" spc="-40" dirty="0">
                <a:latin typeface="Calibri Light"/>
                <a:cs typeface="Calibri Ligh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649335" cy="27292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phase,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A,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after sending</a:t>
            </a:r>
            <a:r>
              <a:rPr sz="2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frames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B,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sends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special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frame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teardown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request.</a:t>
            </a:r>
            <a:endParaRPr sz="2800">
              <a:latin typeface="Calibri"/>
              <a:cs typeface="Calibri"/>
            </a:endParaRPr>
          </a:p>
          <a:p>
            <a:pPr marL="189230" marR="764540" indent="-177165">
              <a:lnSpc>
                <a:spcPts val="3020"/>
              </a:lnSpc>
              <a:spcBef>
                <a:spcPts val="14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 B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responds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teardown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confirmation </a:t>
            </a:r>
            <a:r>
              <a:rPr sz="2800" i="1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frame.</a:t>
            </a:r>
            <a:endParaRPr sz="2800">
              <a:latin typeface="Calibri"/>
              <a:cs typeface="Calibri"/>
            </a:endParaRPr>
          </a:p>
          <a:p>
            <a:pPr marL="189230" marR="657860" indent="-177165">
              <a:lnSpc>
                <a:spcPts val="3020"/>
              </a:lnSpc>
              <a:spcBef>
                <a:spcPts val="141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delete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corresponding</a:t>
            </a:r>
            <a:r>
              <a:rPr sz="2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entry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their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tables.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4389120" cy="81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1608" y="330708"/>
              <a:ext cx="816863" cy="815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959" y="330708"/>
              <a:ext cx="3936491" cy="8153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448436"/>
            <a:ext cx="7195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133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290991"/>
            <a:ext cx="8559165" cy="35845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resource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reservation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virtual-circuit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delay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endParaRPr sz="1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28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demand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data-transfer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encounter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delays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check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availability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resources,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without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actually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reserving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58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Switching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data-link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layer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in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switched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WAN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800" spc="-6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ATM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implemented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virtual-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circuit techniques.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8307"/>
            <a:ext cx="8982075" cy="977265"/>
            <a:chOff x="0" y="178307"/>
            <a:chExt cx="8982075" cy="9772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8307"/>
              <a:ext cx="4306824" cy="9738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1296" y="178307"/>
              <a:ext cx="975360" cy="9738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1128" y="178307"/>
              <a:ext cx="4744212" cy="97383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20421"/>
            <a:ext cx="77571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240588" y="1265682"/>
            <a:ext cx="8693785" cy="340804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89230" marR="422909" indent="-177165">
              <a:lnSpc>
                <a:spcPct val="70000"/>
              </a:lnSpc>
              <a:spcBef>
                <a:spcPts val="96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resources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allocated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during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 phase,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there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no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wait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individual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54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packet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traveling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switches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(routers)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ct val="70000"/>
              </a:lnSpc>
              <a:spcBef>
                <a:spcPts val="139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There are three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transmission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times (3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T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),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three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propagation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times 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(3τ),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transfer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depicted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sloping</a:t>
            </a:r>
            <a:r>
              <a:rPr sz="2400" i="1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lines,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setup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(which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includes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transmission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propagation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directions),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 a 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teardown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delay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(which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includes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transmission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propagation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one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direction).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5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Ignoring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processing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 each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switch,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total delay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b="1" spc="-50" dirty="0">
                <a:solidFill>
                  <a:srgbClr val="404040"/>
                </a:solidFill>
                <a:latin typeface="Calibri"/>
                <a:cs typeface="Calibri"/>
              </a:rPr>
              <a:t>Total</a:t>
            </a:r>
            <a:r>
              <a:rPr sz="24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r>
              <a:rPr sz="24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=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400" b="1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Calibri"/>
                <a:cs typeface="Calibri"/>
              </a:rPr>
              <a:t>+ 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3τ</a:t>
            </a:r>
            <a:r>
              <a:rPr sz="2400" b="1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 setup delay</a:t>
            </a:r>
            <a:r>
              <a:rPr sz="2400" b="1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404040"/>
                </a:solidFill>
                <a:latin typeface="Calibri"/>
                <a:cs typeface="Calibri"/>
              </a:rPr>
              <a:t>teardown </a:t>
            </a:r>
            <a:r>
              <a:rPr sz="2400" b="1" i="1" spc="-5" dirty="0">
                <a:solidFill>
                  <a:srgbClr val="404040"/>
                </a:solidFill>
                <a:latin typeface="Calibri"/>
                <a:cs typeface="Calibri"/>
              </a:rPr>
              <a:t>delay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800" y="4724400"/>
            <a:ext cx="3657600" cy="193357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134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4495800"/>
            <a:ext cx="9144000" cy="2362200"/>
            <a:chOff x="11" y="4495800"/>
            <a:chExt cx="9144000" cy="2362200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4495800"/>
              <a:ext cx="3952875" cy="19716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199" y="4495800"/>
              <a:ext cx="2114550" cy="20193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384124"/>
            <a:ext cx="75387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none" spc="-5" dirty="0">
                <a:latin typeface="Arial"/>
                <a:cs typeface="Arial"/>
              </a:rPr>
              <a:t>Binary</a:t>
            </a:r>
            <a:r>
              <a:rPr sz="4400" b="0" u="none" spc="-15" dirty="0">
                <a:latin typeface="Arial"/>
                <a:cs typeface="Arial"/>
              </a:rPr>
              <a:t> </a:t>
            </a:r>
            <a:r>
              <a:rPr sz="4400" b="0" u="none" spc="-5" dirty="0">
                <a:latin typeface="Arial"/>
                <a:cs typeface="Arial"/>
              </a:rPr>
              <a:t>Frequency</a:t>
            </a:r>
            <a:r>
              <a:rPr sz="4400" b="0" u="none" dirty="0">
                <a:latin typeface="Arial"/>
                <a:cs typeface="Arial"/>
              </a:rPr>
              <a:t> </a:t>
            </a:r>
            <a:r>
              <a:rPr sz="4400" b="0" u="none" spc="-5" dirty="0">
                <a:latin typeface="Arial"/>
                <a:cs typeface="Arial"/>
              </a:rPr>
              <a:t>Shift</a:t>
            </a:r>
            <a:r>
              <a:rPr sz="4400" b="0" u="none" spc="-10" dirty="0">
                <a:latin typeface="Arial"/>
                <a:cs typeface="Arial"/>
              </a:rPr>
              <a:t> </a:t>
            </a:r>
            <a:r>
              <a:rPr sz="4400" b="0" u="none" spc="-5" dirty="0">
                <a:latin typeface="Arial"/>
                <a:cs typeface="Arial"/>
              </a:rPr>
              <a:t>Keying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024" y="1152270"/>
            <a:ext cx="8630285" cy="3197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771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02565" algn="l"/>
                <a:tab pos="506857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Consider two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frequencies	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f1</a:t>
            </a:r>
            <a:r>
              <a:rPr sz="28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f2</a:t>
            </a:r>
            <a:endParaRPr sz="2800">
              <a:latin typeface="Calibri"/>
              <a:cs typeface="Calibri"/>
            </a:endParaRPr>
          </a:p>
          <a:p>
            <a:pPr marL="748030" lvl="1" indent="-266065">
              <a:lnSpc>
                <a:spcPct val="100000"/>
              </a:lnSpc>
              <a:spcBef>
                <a:spcPts val="45"/>
              </a:spcBef>
              <a:buFont typeface="Calibri"/>
              <a:buChar char="◦"/>
              <a:tabLst>
                <a:tab pos="747395" algn="l"/>
                <a:tab pos="748665" algn="l"/>
              </a:tabLst>
            </a:pP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i="1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element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748030" lvl="1" indent="-266065">
              <a:lnSpc>
                <a:spcPct val="100000"/>
              </a:lnSpc>
              <a:buChar char="◦"/>
              <a:tabLst>
                <a:tab pos="747395" algn="l"/>
                <a:tab pos="7486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Second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i="1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i="1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748030" marR="368935" lvl="1" indent="-265430">
              <a:lnSpc>
                <a:spcPct val="100000"/>
              </a:lnSpc>
              <a:buChar char="◦"/>
              <a:tabLst>
                <a:tab pos="747395" algn="l"/>
                <a:tab pos="7486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frequencies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are very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high and 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difference between </a:t>
            </a:r>
            <a:r>
              <a:rPr sz="2400" spc="-5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L="201930" marR="17780" indent="-177165">
              <a:lnSpc>
                <a:spcPts val="3360"/>
              </a:lnSpc>
              <a:spcBef>
                <a:spcPts val="75"/>
              </a:spcBef>
              <a:buFont typeface="Arial"/>
              <a:buChar char="•"/>
              <a:tabLst>
                <a:tab pos="202565" algn="l"/>
              </a:tabLst>
            </a:pP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Both</a:t>
            </a:r>
            <a:r>
              <a:rPr sz="28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f1</a:t>
            </a:r>
            <a:r>
              <a:rPr sz="28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f2</a:t>
            </a: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Δ</a:t>
            </a:r>
            <a:r>
              <a:rPr sz="2775" i="1" baseline="-19519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775" i="1" spc="315" baseline="-1951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apart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midpoint</a:t>
            </a:r>
            <a:r>
              <a:rPr sz="28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8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i="1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8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bands</a:t>
            </a:r>
            <a:endParaRPr sz="2800">
              <a:latin typeface="Calibri"/>
              <a:cs typeface="Calibri"/>
            </a:endParaRPr>
          </a:p>
          <a:p>
            <a:pPr marL="201930" indent="-177165">
              <a:lnSpc>
                <a:spcPts val="3250"/>
              </a:lnSpc>
              <a:buFont typeface="Arial"/>
              <a:buChar char="•"/>
              <a:tabLst>
                <a:tab pos="202565" algn="l"/>
              </a:tabLst>
            </a:pP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difference</a:t>
            </a:r>
            <a:r>
              <a:rPr sz="28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2Δ</a:t>
            </a:r>
            <a:r>
              <a:rPr sz="2775" i="1" baseline="-21021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endParaRPr sz="2775" baseline="-2102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55162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Bandwidth</a:t>
            </a:r>
            <a:r>
              <a:rPr sz="4800" b="0" u="none" spc="10" dirty="0">
                <a:latin typeface="Arial"/>
                <a:cs typeface="Arial"/>
              </a:rPr>
              <a:t> </a:t>
            </a:r>
            <a:r>
              <a:rPr sz="4800" b="0" u="none" dirty="0">
                <a:latin typeface="Arial"/>
                <a:cs typeface="Arial"/>
              </a:rPr>
              <a:t>for</a:t>
            </a:r>
            <a:r>
              <a:rPr sz="4800" b="0" u="none" spc="-45" dirty="0">
                <a:latin typeface="Arial"/>
                <a:cs typeface="Arial"/>
              </a:rPr>
              <a:t> </a:t>
            </a:r>
            <a:r>
              <a:rPr sz="4800" b="0" i="1" u="none" spc="-5" dirty="0">
                <a:latin typeface="Arial"/>
                <a:cs typeface="Arial"/>
              </a:rPr>
              <a:t>BFSK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24" y="1158366"/>
            <a:ext cx="8722360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marR="140970" indent="-1739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939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 signal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only one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simple sine 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wave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-&gt; has a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continuous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endParaRPr sz="2400">
              <a:latin typeface="Calibri"/>
              <a:cs typeface="Calibri"/>
            </a:endParaRPr>
          </a:p>
          <a:p>
            <a:pPr marL="198755" indent="-173990">
              <a:lnSpc>
                <a:spcPct val="100000"/>
              </a:lnSpc>
              <a:buFont typeface="Arial"/>
              <a:buChar char="•"/>
              <a:tabLst>
                <a:tab pos="19939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produces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nonperiodic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composite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  <a:p>
            <a:pPr marL="198755" indent="-1739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9390" algn="l"/>
              </a:tabLst>
            </a:pPr>
            <a:r>
              <a:rPr sz="2400" spc="-5" dirty="0">
                <a:latin typeface="Calibri"/>
                <a:cs typeface="Calibri"/>
              </a:rPr>
              <a:t>Consider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FSK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two </a:t>
            </a:r>
            <a:r>
              <a:rPr sz="2400" dirty="0">
                <a:latin typeface="Calibri"/>
                <a:cs typeface="Calibri"/>
              </a:rPr>
              <a:t>ASK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own carrier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frequency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endParaRPr sz="24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</a:pPr>
            <a:r>
              <a:rPr sz="2400" i="1" spc="5" dirty="0">
                <a:latin typeface="Calibri"/>
                <a:cs typeface="Calibri"/>
              </a:rPr>
              <a:t>f1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or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spc="5" dirty="0">
                <a:latin typeface="Calibri"/>
                <a:cs typeface="Calibri"/>
              </a:rPr>
              <a:t>f2)</a:t>
            </a:r>
            <a:endParaRPr sz="2400">
              <a:latin typeface="Calibri"/>
              <a:cs typeface="Calibri"/>
            </a:endParaRPr>
          </a:p>
          <a:p>
            <a:pPr marL="198755" indent="-173990">
              <a:lnSpc>
                <a:spcPct val="100000"/>
              </a:lnSpc>
              <a:buFont typeface="Arial"/>
              <a:buChar char="•"/>
              <a:tabLst>
                <a:tab pos="199390" algn="l"/>
              </a:tabLst>
            </a:pPr>
            <a:r>
              <a:rPr sz="2400" i="1" spc="-10" dirty="0">
                <a:latin typeface="Calibri"/>
                <a:cs typeface="Calibri"/>
              </a:rPr>
              <a:t>difference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between the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two frequencies</a:t>
            </a:r>
            <a:r>
              <a:rPr sz="2400" i="1" spc="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2Δ</a:t>
            </a:r>
            <a:r>
              <a:rPr sz="2400" i="1" spc="-7" baseline="-20833" dirty="0">
                <a:latin typeface="Calibri"/>
                <a:cs typeface="Calibri"/>
              </a:rPr>
              <a:t>f</a:t>
            </a:r>
            <a:endParaRPr sz="2400" baseline="-20833">
              <a:latin typeface="Calibri"/>
              <a:cs typeface="Calibri"/>
            </a:endParaRPr>
          </a:p>
          <a:p>
            <a:pPr marL="650240" lvl="1" indent="-168275">
              <a:lnSpc>
                <a:spcPct val="100000"/>
              </a:lnSpc>
              <a:spcBef>
                <a:spcPts val="5"/>
              </a:spcBef>
              <a:buChar char="◦"/>
              <a:tabLst>
                <a:tab pos="65087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minimum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2Δ</a:t>
            </a:r>
            <a:r>
              <a:rPr sz="2400" i="1" baseline="-20833" dirty="0">
                <a:latin typeface="Calibri"/>
                <a:cs typeface="Calibri"/>
              </a:rPr>
              <a:t>f</a:t>
            </a:r>
            <a:r>
              <a:rPr sz="2400" i="1" spc="225" baseline="-20833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least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proper</a:t>
            </a:r>
            <a:endParaRPr sz="2400">
              <a:latin typeface="Calibri"/>
              <a:cs typeface="Calibri"/>
            </a:endParaRPr>
          </a:p>
          <a:p>
            <a:pPr marL="650240">
              <a:lnSpc>
                <a:spcPts val="2860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operation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demodulation.</a:t>
            </a:r>
            <a:endParaRPr sz="2400">
              <a:latin typeface="Calibri"/>
              <a:cs typeface="Calibri"/>
            </a:endParaRPr>
          </a:p>
          <a:p>
            <a:pPr marL="344805">
              <a:lnSpc>
                <a:spcPts val="3340"/>
              </a:lnSpc>
            </a:pP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(1</a:t>
            </a:r>
            <a:r>
              <a:rPr sz="2800" i="1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d)</a:t>
            </a:r>
            <a:r>
              <a:rPr sz="28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8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frequency</a:t>
            </a:r>
            <a:r>
              <a:rPr sz="2800" i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8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(1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 +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 d) x S</a:t>
            </a:r>
            <a:r>
              <a:rPr sz="28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8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2Δ</a:t>
            </a:r>
            <a:r>
              <a:rPr sz="2775" i="1" baseline="-19519" dirty="0">
                <a:latin typeface="Calibri"/>
                <a:cs typeface="Calibri"/>
              </a:rPr>
              <a:t>f</a:t>
            </a:r>
            <a:endParaRPr sz="2775" baseline="-19519">
              <a:latin typeface="Calibri"/>
              <a:cs typeface="Calibri"/>
            </a:endParaRPr>
          </a:p>
          <a:p>
            <a:pPr marL="650240" lvl="1" indent="-168275">
              <a:lnSpc>
                <a:spcPct val="100000"/>
              </a:lnSpc>
              <a:spcBef>
                <a:spcPts val="40"/>
              </a:spcBef>
              <a:buChar char="◦"/>
              <a:tabLst>
                <a:tab pos="65087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rate</a:t>
            </a:r>
            <a:endParaRPr sz="2400">
              <a:latin typeface="Calibri"/>
              <a:cs typeface="Calibri"/>
            </a:endParaRPr>
          </a:p>
          <a:p>
            <a:pPr marL="650240" lvl="1" indent="-168275">
              <a:lnSpc>
                <a:spcPct val="100000"/>
              </a:lnSpc>
              <a:buFont typeface="Calibri"/>
              <a:buChar char="◦"/>
              <a:tabLst>
                <a:tab pos="650875" algn="l"/>
              </a:tabLst>
            </a:pP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4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endParaRPr sz="2400">
              <a:latin typeface="Calibri"/>
              <a:cs typeface="Calibri"/>
            </a:endParaRPr>
          </a:p>
          <a:p>
            <a:pPr marL="650240" lvl="1" indent="-168275">
              <a:lnSpc>
                <a:spcPct val="100000"/>
              </a:lnSpc>
              <a:buFont typeface="Calibri"/>
              <a:buChar char="◦"/>
              <a:tabLst>
                <a:tab pos="650875" algn="l"/>
              </a:tabLst>
            </a:pP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depends</a:t>
            </a:r>
            <a:r>
              <a:rPr sz="2400" i="1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i="1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filtering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699135" lvl="1" indent="-217170">
              <a:lnSpc>
                <a:spcPct val="100000"/>
              </a:lnSpc>
              <a:spcBef>
                <a:spcPts val="25"/>
              </a:spcBef>
              <a:buChar char="◦"/>
              <a:tabLst>
                <a:tab pos="699135" algn="l"/>
                <a:tab pos="699770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i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18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18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41541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BFSK</a:t>
            </a:r>
            <a:r>
              <a:rPr sz="4800" b="0" u="none" spc="-80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Example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6314" y="5048243"/>
            <a:ext cx="8307705" cy="465455"/>
            <a:chOff x="436314" y="5048243"/>
            <a:chExt cx="8307705" cy="465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60" y="5105543"/>
              <a:ext cx="8176076" cy="3506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4934" y="5076863"/>
              <a:ext cx="8250555" cy="408305"/>
            </a:xfrm>
            <a:custGeom>
              <a:avLst/>
              <a:gdLst/>
              <a:ahLst/>
              <a:cxnLst/>
              <a:rect l="l" t="t" r="r" b="b"/>
              <a:pathLst>
                <a:path w="8250555" h="408304">
                  <a:moveTo>
                    <a:pt x="0" y="407885"/>
                  </a:moveTo>
                  <a:lnTo>
                    <a:pt x="8250174" y="407885"/>
                  </a:lnTo>
                  <a:lnTo>
                    <a:pt x="8250174" y="0"/>
                  </a:lnTo>
                  <a:lnTo>
                    <a:pt x="0" y="0"/>
                  </a:lnTo>
                  <a:lnTo>
                    <a:pt x="0" y="407885"/>
                  </a:lnTo>
                  <a:close/>
                </a:path>
              </a:pathLst>
            </a:custGeom>
            <a:ln w="5724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215" y="1366519"/>
            <a:ext cx="8919210" cy="47364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marR="6350" indent="-177165" algn="just">
              <a:lnSpc>
                <a:spcPct val="99300"/>
              </a:lnSpc>
              <a:spcBef>
                <a:spcPts val="130"/>
              </a:spcBef>
              <a:buFont typeface="Arial"/>
              <a:buChar char="•"/>
              <a:tabLst>
                <a:tab pos="298450" algn="l"/>
              </a:tabLst>
            </a:pP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We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have an 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available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bandwidth of 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100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kHz 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which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spans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200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300 kHz.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What should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carrier </a:t>
            </a:r>
            <a:r>
              <a:rPr sz="28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frequency </a:t>
            </a:r>
            <a:r>
              <a:rPr sz="28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and the bit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rate if 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we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modulated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our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data by using 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FSK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with </a:t>
            </a:r>
            <a:r>
              <a:rPr sz="2800" i="1" spc="-6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28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=</a:t>
            </a:r>
            <a:r>
              <a:rPr sz="2800" i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1?</a:t>
            </a:r>
            <a:endParaRPr sz="2800">
              <a:latin typeface="Times New Roman"/>
              <a:cs typeface="Times New Roman"/>
            </a:endParaRPr>
          </a:p>
          <a:p>
            <a:pPr marL="297815" indent="-17780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2800" i="1" dirty="0">
                <a:solidFill>
                  <a:srgbClr val="A2CEEC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297815" marR="5080" indent="-177165" algn="just">
              <a:lnSpc>
                <a:spcPct val="99000"/>
              </a:lnSpc>
              <a:spcBef>
                <a:spcPts val="110"/>
              </a:spcBef>
              <a:buFont typeface="Arial"/>
              <a:buChar char="•"/>
              <a:tabLst>
                <a:tab pos="298450" algn="l"/>
              </a:tabLst>
            </a:pP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Same FSK </a:t>
            </a:r>
            <a:r>
              <a:rPr sz="28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Problem,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but we </a:t>
            </a:r>
            <a:r>
              <a:rPr sz="2800" i="1" spc="-3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modulating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by using FSK.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midpoint of the band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is at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250 kHz.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We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choose 2Δf 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spc="-6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10" dirty="0">
                <a:solidFill>
                  <a:srgbClr val="404040"/>
                </a:solidFill>
                <a:latin typeface="Times New Roman"/>
                <a:cs typeface="Times New Roman"/>
              </a:rPr>
              <a:t>50</a:t>
            </a:r>
            <a:r>
              <a:rPr sz="2800" i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kHz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bit</a:t>
            </a:r>
            <a:r>
              <a:rPr sz="2800" spc="-25" dirty="0">
                <a:latin typeface="Calibri"/>
                <a:cs typeface="Calibri"/>
              </a:rPr>
              <a:t> rate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ASK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50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FSK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39223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Multilevel</a:t>
            </a:r>
            <a:r>
              <a:rPr sz="4800" b="0" u="none" spc="-40" dirty="0">
                <a:latin typeface="Arial"/>
                <a:cs typeface="Arial"/>
              </a:rPr>
              <a:t> </a:t>
            </a:r>
            <a:r>
              <a:rPr sz="4800" b="0" u="none" dirty="0">
                <a:latin typeface="Arial"/>
                <a:cs typeface="Arial"/>
              </a:rPr>
              <a:t>FSK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24" y="1354327"/>
            <a:ext cx="8746490" cy="2954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771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025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more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than one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bit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at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201930" marR="17780" indent="-1771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02565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E.g.,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whole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divided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into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8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 ranges-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2Δ</a:t>
            </a:r>
            <a:r>
              <a:rPr sz="2775" i="1" baseline="-19519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775" i="1" spc="352" baseline="-1951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apart.</a:t>
            </a:r>
            <a:endParaRPr sz="2800">
              <a:latin typeface="Calibri"/>
              <a:cs typeface="Calibri"/>
            </a:endParaRPr>
          </a:p>
          <a:p>
            <a:pPr marL="183515">
              <a:lnSpc>
                <a:spcPct val="100000"/>
              </a:lnSpc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= (1 + d)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x 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(L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1)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2Δ</a:t>
            </a:r>
            <a:r>
              <a:rPr sz="2775" baseline="-19519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775" spc="307" baseline="-1951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→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= L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201930" indent="-177165">
              <a:lnSpc>
                <a:spcPts val="2860"/>
              </a:lnSpc>
              <a:spcBef>
                <a:spcPts val="45"/>
              </a:spcBef>
              <a:buChar char="◦"/>
              <a:tabLst>
                <a:tab pos="202565" algn="l"/>
                <a:tab pos="30346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minimum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2Δ</a:t>
            </a:r>
            <a:r>
              <a:rPr sz="2400" i="1" spc="-7" baseline="-20833" dirty="0">
                <a:solidFill>
                  <a:srgbClr val="404040"/>
                </a:solidFill>
                <a:latin typeface="Calibri"/>
                <a:cs typeface="Calibri"/>
              </a:rPr>
              <a:t>f	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needs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S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hence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d=0</a:t>
            </a:r>
            <a:endParaRPr sz="2400">
              <a:latin typeface="Calibri"/>
              <a:cs typeface="Calibri"/>
            </a:endParaRPr>
          </a:p>
          <a:p>
            <a:pPr marL="201930" indent="-177165">
              <a:lnSpc>
                <a:spcPts val="3340"/>
              </a:lnSpc>
              <a:buFont typeface="Arial"/>
              <a:buChar char="•"/>
              <a:tabLst>
                <a:tab pos="2025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MFSK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uses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techniques</a:t>
            </a:r>
            <a:endParaRPr sz="2800">
              <a:latin typeface="Calibri"/>
              <a:cs typeface="Calibri"/>
            </a:endParaRPr>
          </a:p>
          <a:p>
            <a:pPr marL="201930" indent="-177165">
              <a:lnSpc>
                <a:spcPct val="100000"/>
              </a:lnSpc>
              <a:buFont typeface="Arial"/>
              <a:buChar char="•"/>
              <a:tabLst>
                <a:tab pos="2025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used when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noise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serious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issue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63919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Multilevel</a:t>
            </a:r>
            <a:r>
              <a:rPr sz="4800" b="0" u="none" spc="-10" dirty="0">
                <a:latin typeface="Arial"/>
                <a:cs typeface="Arial"/>
              </a:rPr>
              <a:t> </a:t>
            </a:r>
            <a:r>
              <a:rPr sz="4800" b="0" u="none" dirty="0">
                <a:latin typeface="Arial"/>
                <a:cs typeface="Arial"/>
              </a:rPr>
              <a:t>FSK</a:t>
            </a:r>
            <a:r>
              <a:rPr sz="4800" b="0" u="none" spc="-35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example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24" y="1360423"/>
            <a:ext cx="8770620" cy="329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42595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bits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bit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 3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Mbps.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frequency is 10 MHz.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Calculate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number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 levels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(different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frequencies),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baud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rate,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bandwidth.</a:t>
            </a:r>
            <a:endParaRPr sz="2400">
              <a:latin typeface="Calibri"/>
              <a:cs typeface="Calibri"/>
            </a:endParaRPr>
          </a:p>
          <a:p>
            <a:pPr marL="299720" indent="-2743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299720" indent="-2743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2400" i="1" baseline="24305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400" i="1" spc="202" baseline="24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 8</a:t>
            </a:r>
            <a:endParaRPr sz="2400">
              <a:latin typeface="Calibri"/>
              <a:cs typeface="Calibri"/>
            </a:endParaRPr>
          </a:p>
          <a:p>
            <a:pPr marL="299720" indent="-2743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baud</a:t>
            </a:r>
            <a:r>
              <a:rPr sz="2400" i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MHz/3</a:t>
            </a:r>
            <a:r>
              <a:rPr sz="24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Mbaud</a:t>
            </a:r>
            <a:endParaRPr sz="2400">
              <a:latin typeface="Calibri"/>
              <a:cs typeface="Calibri"/>
            </a:endParaRPr>
          </a:p>
          <a:p>
            <a:pPr marL="299085" marR="17780" indent="-2743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r>
              <a:rPr sz="2400" i="1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carrier</a:t>
            </a:r>
            <a:r>
              <a:rPr sz="2400" i="1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r>
              <a:rPr sz="2400" i="1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 1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MHz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apart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(2Δ</a:t>
            </a:r>
            <a:r>
              <a:rPr sz="2400" i="1" spc="-7" baseline="-20833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400" i="1" spc="15" baseline="-20833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1 </a:t>
            </a:r>
            <a:r>
              <a:rPr sz="2400" i="1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MHz)</a:t>
            </a:r>
            <a:endParaRPr sz="2400">
              <a:latin typeface="Calibri"/>
              <a:cs typeface="Calibri"/>
            </a:endParaRPr>
          </a:p>
          <a:p>
            <a:pPr marL="299720" indent="-274320">
              <a:lnSpc>
                <a:spcPts val="2695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ndw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i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r>
              <a:rPr sz="24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270" dirty="0">
                <a:solidFill>
                  <a:srgbClr val="404040"/>
                </a:solidFill>
                <a:latin typeface="Arial Narrow"/>
                <a:cs typeface="Arial Narrow"/>
              </a:rPr>
              <a:t>×</a:t>
            </a:r>
            <a:r>
              <a:rPr sz="2400" i="1" spc="-15" dirty="0">
                <a:solidFill>
                  <a:srgbClr val="404040"/>
                </a:solidFill>
                <a:latin typeface="Arial Narrow"/>
                <a:cs typeface="Arial Narrow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4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816642"/>
            <a:ext cx="6629400" cy="13194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6440424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45" dirty="0">
                <a:latin typeface="Arial"/>
                <a:cs typeface="Arial"/>
              </a:rPr>
              <a:t>Phase</a:t>
            </a:r>
            <a:r>
              <a:rPr b="0" spc="-160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Shift</a:t>
            </a:r>
            <a:r>
              <a:rPr b="0" spc="-140" dirty="0">
                <a:latin typeface="Arial"/>
                <a:cs typeface="Arial"/>
              </a:rPr>
              <a:t> </a:t>
            </a:r>
            <a:r>
              <a:rPr b="0" spc="-45" dirty="0">
                <a:latin typeface="Arial"/>
                <a:cs typeface="Arial"/>
              </a:rPr>
              <a:t>Keying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1605"/>
            <a:ext cx="8192770" cy="42614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9230" marR="156210" indent="-177165">
              <a:lnSpc>
                <a:spcPts val="3020"/>
              </a:lnSpc>
              <a:spcBef>
                <a:spcPts val="4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Phase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carrier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varied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 represent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more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30"/>
              </a:lnSpc>
              <a:spcBef>
                <a:spcPts val="14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Both peak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amplitude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 remain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constant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1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Today,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PSK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more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than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ASK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FSK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5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Binary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endParaRPr sz="28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14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26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Quadrature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PSK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(QPSK)</a:t>
            </a:r>
            <a:endParaRPr sz="28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two separate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BPSK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2892552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45" dirty="0">
                <a:latin typeface="Arial"/>
                <a:cs typeface="Arial"/>
              </a:rPr>
              <a:t>Outline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03893" y="6604507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100"/>
                </a:lnSpc>
              </a:pPr>
              <a:t>2</a:t>
            </a:fld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588" y="1311605"/>
            <a:ext cx="5309235" cy="384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Digital-to-analog</a:t>
            </a:r>
            <a:r>
              <a:rPr sz="28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endParaRPr sz="28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Aspects</a:t>
            </a: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Digital-to-Analog</a:t>
            </a:r>
            <a:r>
              <a:rPr sz="2400" spc="-1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26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Analog-to-analog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endParaRPr sz="28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(AM)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(FM)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(PM)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8528304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45" dirty="0">
                <a:latin typeface="Arial"/>
                <a:cs typeface="Arial"/>
              </a:rPr>
              <a:t>Binary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45" dirty="0">
                <a:latin typeface="Arial"/>
                <a:cs typeface="Arial"/>
              </a:rPr>
              <a:t>Phase</a:t>
            </a:r>
            <a:r>
              <a:rPr b="0" spc="-125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Shift</a:t>
            </a:r>
            <a:r>
              <a:rPr b="0" spc="-135" dirty="0">
                <a:latin typeface="Arial"/>
                <a:cs typeface="Arial"/>
              </a:rPr>
              <a:t> </a:t>
            </a:r>
            <a:r>
              <a:rPr b="0" spc="-45" dirty="0">
                <a:latin typeface="Arial"/>
                <a:cs typeface="Arial"/>
              </a:rPr>
              <a:t>Keying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175228"/>
            <a:ext cx="3776345" cy="193103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Binary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PSK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8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endParaRPr sz="28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4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20" dirty="0">
                <a:solidFill>
                  <a:srgbClr val="404040"/>
                </a:solidFill>
                <a:latin typeface="Calibri"/>
                <a:cs typeface="Calibri"/>
              </a:rPr>
              <a:t>0°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180°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580" y="3753672"/>
            <a:ext cx="8377019" cy="21879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200144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45" dirty="0">
                <a:latin typeface="Arial"/>
                <a:cs typeface="Arial"/>
              </a:rPr>
              <a:t>Binary</a:t>
            </a:r>
            <a:r>
              <a:rPr b="0" spc="-185" dirty="0">
                <a:latin typeface="Arial"/>
                <a:cs typeface="Arial"/>
              </a:rPr>
              <a:t> </a:t>
            </a:r>
            <a:r>
              <a:rPr b="0" spc="-35" dirty="0">
                <a:latin typeface="Arial"/>
                <a:cs typeface="Arial"/>
              </a:rPr>
              <a:t>PSK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311605"/>
            <a:ext cx="8560435" cy="140208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9230" marR="5080" indent="-177165">
              <a:lnSpc>
                <a:spcPts val="3020"/>
              </a:lnSpc>
              <a:spcBef>
                <a:spcPts val="4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same as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binary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ASK,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but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less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BFSK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4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is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wasted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separating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6050" y="3117850"/>
          <a:ext cx="8610600" cy="3206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0805" marR="161925" algn="just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PSK is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less susceptible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noise than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ASK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noise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 change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amplitude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easier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change</a:t>
                      </a:r>
                      <a:r>
                        <a:rPr sz="1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phase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ASK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susceptible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noise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 marR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criterion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phase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signal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9417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criterion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amplitude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signal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48577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superior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FSK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because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need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carrier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signals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need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carrier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signals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90805" marR="351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needs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sophisticated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hardware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able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distinguish</a:t>
                      </a:r>
                      <a:r>
                        <a:rPr sz="18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between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phases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sophisticated</a:t>
                      </a:r>
                      <a:r>
                        <a:rPr sz="18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hardware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46050" y="6324600"/>
            <a:ext cx="8623300" cy="0"/>
          </a:xfrm>
          <a:custGeom>
            <a:avLst/>
            <a:gdLst/>
            <a:ahLst/>
            <a:cxnLst/>
            <a:rect l="l" t="t" r="r" b="b"/>
            <a:pathLst>
              <a:path w="8623300">
                <a:moveTo>
                  <a:pt x="0" y="0"/>
                </a:moveTo>
                <a:lnTo>
                  <a:pt x="86233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9144000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164" y="242773"/>
            <a:ext cx="8560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60" dirty="0">
                <a:latin typeface="Arial"/>
                <a:cs typeface="Arial"/>
              </a:rPr>
              <a:t>C</a:t>
            </a:r>
            <a:r>
              <a:rPr b="0" spc="-55" dirty="0">
                <a:latin typeface="Arial"/>
                <a:cs typeface="Arial"/>
              </a:rPr>
              <a:t>o</a:t>
            </a:r>
            <a:r>
              <a:rPr b="0" spc="-60" dirty="0">
                <a:latin typeface="Arial"/>
                <a:cs typeface="Arial"/>
              </a:rPr>
              <a:t>m</a:t>
            </a:r>
            <a:r>
              <a:rPr b="0" spc="-55" dirty="0">
                <a:latin typeface="Arial"/>
                <a:cs typeface="Arial"/>
              </a:rPr>
              <a:t>pa</a:t>
            </a:r>
            <a:r>
              <a:rPr b="0" spc="-50" dirty="0">
                <a:latin typeface="Arial"/>
                <a:cs typeface="Arial"/>
              </a:rPr>
              <a:t>r</a:t>
            </a:r>
            <a:r>
              <a:rPr b="0" spc="-55" dirty="0">
                <a:latin typeface="Arial"/>
                <a:cs typeface="Arial"/>
              </a:rPr>
              <a:t>i</a:t>
            </a:r>
            <a:r>
              <a:rPr b="0" spc="-40" dirty="0">
                <a:latin typeface="Arial"/>
                <a:cs typeface="Arial"/>
              </a:rPr>
              <a:t>s</a:t>
            </a:r>
            <a:r>
              <a:rPr b="0" spc="-55" dirty="0">
                <a:latin typeface="Arial"/>
                <a:cs typeface="Arial"/>
              </a:rPr>
              <a:t>o</a:t>
            </a:r>
            <a:r>
              <a:rPr b="0" dirty="0">
                <a:latin typeface="Arial"/>
                <a:cs typeface="Arial"/>
              </a:rPr>
              <a:t>n</a:t>
            </a:r>
            <a:r>
              <a:rPr b="0" spc="-430" dirty="0">
                <a:latin typeface="Arial"/>
                <a:cs typeface="Arial"/>
              </a:rPr>
              <a:t> </a:t>
            </a:r>
            <a:r>
              <a:rPr b="0" spc="-55" dirty="0">
                <a:latin typeface="Arial"/>
                <a:cs typeface="Arial"/>
              </a:rPr>
              <a:t>ASK</a:t>
            </a:r>
            <a:r>
              <a:rPr b="0" dirty="0">
                <a:latin typeface="Arial"/>
                <a:cs typeface="Arial"/>
              </a:rPr>
              <a:t>,</a:t>
            </a:r>
            <a:r>
              <a:rPr b="0" spc="-125" dirty="0">
                <a:latin typeface="Arial"/>
                <a:cs typeface="Arial"/>
              </a:rPr>
              <a:t> </a:t>
            </a:r>
            <a:r>
              <a:rPr b="0" spc="-60" dirty="0">
                <a:latin typeface="Arial"/>
                <a:cs typeface="Arial"/>
              </a:rPr>
              <a:t>F</a:t>
            </a:r>
            <a:r>
              <a:rPr b="0" spc="-55" dirty="0">
                <a:latin typeface="Arial"/>
                <a:cs typeface="Arial"/>
              </a:rPr>
              <a:t>SK</a:t>
            </a:r>
            <a:r>
              <a:rPr b="0" dirty="0">
                <a:latin typeface="Arial"/>
                <a:cs typeface="Arial"/>
              </a:rPr>
              <a:t>,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5" dirty="0">
                <a:latin typeface="Arial"/>
                <a:cs typeface="Arial"/>
              </a:rPr>
              <a:t>PS</a:t>
            </a:r>
            <a:r>
              <a:rPr b="0" dirty="0">
                <a:latin typeface="Arial"/>
                <a:cs typeface="Arial"/>
              </a:rPr>
              <a:t>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81316" y="6537680"/>
            <a:ext cx="3079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pPr marL="38100">
                <a:lnSpc>
                  <a:spcPts val="1810"/>
                </a:lnSpc>
              </a:pPr>
              <a:t>22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9293" y="6604507"/>
            <a:ext cx="16002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-6350" y="1212850"/>
          <a:ext cx="9144000" cy="5059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Parameters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76200" marR="8788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Variable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Amplitude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Phase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67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Bandwidth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=(1+d)S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76835" marR="1123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modulation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filtering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,lies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between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0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B=(1+d)</a:t>
                      </a:r>
                      <a:r>
                        <a:rPr sz="2700" spc="-30" baseline="6172" dirty="0">
                          <a:latin typeface="Calibri"/>
                          <a:cs typeface="Calibri"/>
                        </a:rPr>
                        <a:t>×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S+2Δf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B=(1+d)</a:t>
                      </a:r>
                      <a:r>
                        <a:rPr sz="2700" spc="-37" baseline="6172" dirty="0">
                          <a:latin typeface="Calibri"/>
                          <a:cs typeface="Calibri"/>
                        </a:rPr>
                        <a:t>×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Noise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immunity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Complexity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Simple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Moderately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complex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complex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probability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10" dirty="0">
                          <a:latin typeface="Calibri"/>
                          <a:cs typeface="Calibri"/>
                        </a:rPr>
                        <a:t>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10" dirty="0">
                          <a:latin typeface="Calibri"/>
                          <a:cs typeface="Calibri"/>
                        </a:rPr>
                        <a:t>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presence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Poor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Better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than ASK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Better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Bit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rate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 marR="56769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Suitable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upto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100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bits/sec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7470" marR="3689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Suitable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upto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about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1200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bits/sec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8105" marR="3829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Suitable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bit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rates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9144000" cy="1097280"/>
            <a:chOff x="0" y="64007"/>
            <a:chExt cx="9144000" cy="1097280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9144000" cy="10972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42773"/>
            <a:ext cx="8560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spc="-60" dirty="0">
                <a:latin typeface="Arial"/>
                <a:cs typeface="Arial"/>
              </a:rPr>
              <a:t>C</a:t>
            </a:r>
            <a:r>
              <a:rPr b="0" u="none" spc="-55" dirty="0">
                <a:latin typeface="Arial"/>
                <a:cs typeface="Arial"/>
              </a:rPr>
              <a:t>o</a:t>
            </a:r>
            <a:r>
              <a:rPr b="0" u="none" spc="-60" dirty="0">
                <a:latin typeface="Arial"/>
                <a:cs typeface="Arial"/>
              </a:rPr>
              <a:t>m</a:t>
            </a:r>
            <a:r>
              <a:rPr b="0" u="none" spc="-55" dirty="0">
                <a:latin typeface="Arial"/>
                <a:cs typeface="Arial"/>
              </a:rPr>
              <a:t>pa</a:t>
            </a:r>
            <a:r>
              <a:rPr b="0" u="none" spc="-50" dirty="0">
                <a:latin typeface="Arial"/>
                <a:cs typeface="Arial"/>
              </a:rPr>
              <a:t>r</a:t>
            </a:r>
            <a:r>
              <a:rPr b="0" u="none" spc="-55" dirty="0">
                <a:latin typeface="Arial"/>
                <a:cs typeface="Arial"/>
              </a:rPr>
              <a:t>i</a:t>
            </a:r>
            <a:r>
              <a:rPr b="0" u="none" spc="-40" dirty="0">
                <a:latin typeface="Arial"/>
                <a:cs typeface="Arial"/>
              </a:rPr>
              <a:t>s</a:t>
            </a:r>
            <a:r>
              <a:rPr b="0" u="none" spc="-55" dirty="0">
                <a:latin typeface="Arial"/>
                <a:cs typeface="Arial"/>
              </a:rPr>
              <a:t>o</a:t>
            </a:r>
            <a:r>
              <a:rPr b="0" u="none" dirty="0">
                <a:latin typeface="Arial"/>
                <a:cs typeface="Arial"/>
              </a:rPr>
              <a:t>n</a:t>
            </a:r>
            <a:r>
              <a:rPr b="0" u="none" spc="-430" dirty="0">
                <a:latin typeface="Arial"/>
                <a:cs typeface="Arial"/>
              </a:rPr>
              <a:t> </a:t>
            </a:r>
            <a:r>
              <a:rPr b="0" u="none" spc="-55" dirty="0">
                <a:latin typeface="Arial"/>
                <a:cs typeface="Arial"/>
              </a:rPr>
              <a:t>ASK</a:t>
            </a:r>
            <a:r>
              <a:rPr b="0" u="none" dirty="0">
                <a:latin typeface="Arial"/>
                <a:cs typeface="Arial"/>
              </a:rPr>
              <a:t>,</a:t>
            </a:r>
            <a:r>
              <a:rPr b="0" u="none" spc="-125" dirty="0">
                <a:latin typeface="Arial"/>
                <a:cs typeface="Arial"/>
              </a:rPr>
              <a:t> </a:t>
            </a:r>
            <a:r>
              <a:rPr b="0" u="none" spc="-60" dirty="0">
                <a:latin typeface="Arial"/>
                <a:cs typeface="Arial"/>
              </a:rPr>
              <a:t>F</a:t>
            </a:r>
            <a:r>
              <a:rPr b="0" u="none" spc="-55" dirty="0">
                <a:latin typeface="Arial"/>
                <a:cs typeface="Arial"/>
              </a:rPr>
              <a:t>SK</a:t>
            </a:r>
            <a:r>
              <a:rPr b="0" u="none" dirty="0">
                <a:latin typeface="Arial"/>
                <a:cs typeface="Arial"/>
              </a:rPr>
              <a:t>,</a:t>
            </a:r>
            <a:r>
              <a:rPr b="0" u="none" spc="-100" dirty="0">
                <a:latin typeface="Arial"/>
                <a:cs typeface="Arial"/>
              </a:rPr>
              <a:t> </a:t>
            </a:r>
            <a:r>
              <a:rPr b="0" u="none" spc="-55" dirty="0">
                <a:latin typeface="Arial"/>
                <a:cs typeface="Arial"/>
              </a:rPr>
              <a:t>PS</a:t>
            </a:r>
            <a:r>
              <a:rPr b="0" u="none" dirty="0">
                <a:latin typeface="Arial"/>
                <a:cs typeface="Arial"/>
              </a:rPr>
              <a:t>K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0900" y="3248025"/>
            <a:ext cx="2381250" cy="828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3162300"/>
            <a:ext cx="2705100" cy="1485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774" y="1619864"/>
            <a:ext cx="2818640" cy="11536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2951" y="1629264"/>
            <a:ext cx="2466358" cy="118191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48400" y="1558452"/>
            <a:ext cx="2831967" cy="121960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041650" y="1136650"/>
            <a:ext cx="5933440" cy="5270500"/>
            <a:chOff x="3041650" y="1136650"/>
            <a:chExt cx="5933440" cy="5270500"/>
          </a:xfrm>
        </p:grpSpPr>
        <p:sp>
          <p:nvSpPr>
            <p:cNvPr id="12" name="object 12"/>
            <p:cNvSpPr/>
            <p:nvPr/>
          </p:nvSpPr>
          <p:spPr>
            <a:xfrm>
              <a:off x="3048000" y="1143000"/>
              <a:ext cx="2971800" cy="5257800"/>
            </a:xfrm>
            <a:custGeom>
              <a:avLst/>
              <a:gdLst/>
              <a:ahLst/>
              <a:cxnLst/>
              <a:rect l="l" t="t" r="r" b="b"/>
              <a:pathLst>
                <a:path w="2971800" h="5257800">
                  <a:moveTo>
                    <a:pt x="0" y="0"/>
                  </a:moveTo>
                  <a:lnTo>
                    <a:pt x="0" y="5257800"/>
                  </a:lnTo>
                </a:path>
                <a:path w="2971800" h="5257800">
                  <a:moveTo>
                    <a:pt x="2971800" y="0"/>
                  </a:moveTo>
                  <a:lnTo>
                    <a:pt x="2971800" y="5257800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400" y="4495800"/>
              <a:ext cx="2345563" cy="1905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5403" y="3057201"/>
              <a:ext cx="2410795" cy="13710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060575" y="1313815"/>
            <a:ext cx="38277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6135" algn="l"/>
              </a:tabLst>
            </a:pPr>
            <a:r>
              <a:rPr sz="1800" spc="-2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K	B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7588" y="1161415"/>
            <a:ext cx="491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1755" y="3657600"/>
            <a:ext cx="8426450" cy="2966720"/>
            <a:chOff x="641755" y="3657600"/>
            <a:chExt cx="8426450" cy="2966720"/>
          </a:xfrm>
        </p:grpSpPr>
        <p:sp>
          <p:nvSpPr>
            <p:cNvPr id="18" name="object 18"/>
            <p:cNvSpPr/>
            <p:nvPr/>
          </p:nvSpPr>
          <p:spPr>
            <a:xfrm>
              <a:off x="6019799" y="4495800"/>
              <a:ext cx="3048000" cy="0"/>
            </a:xfrm>
            <a:custGeom>
              <a:avLst/>
              <a:gdLst/>
              <a:ahLst/>
              <a:cxnLst/>
              <a:rect l="l" t="t" r="r" b="b"/>
              <a:pathLst>
                <a:path w="3048000">
                  <a:moveTo>
                    <a:pt x="0" y="0"/>
                  </a:moveTo>
                  <a:lnTo>
                    <a:pt x="3048000" y="0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755" y="5489879"/>
              <a:ext cx="1124189" cy="7517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5999" y="5715000"/>
              <a:ext cx="941616" cy="9091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199" y="3657600"/>
              <a:ext cx="802640" cy="6858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05498" y="4820488"/>
            <a:ext cx="520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81316" y="6537680"/>
            <a:ext cx="3079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latin typeface="Calibri"/>
                <a:cs typeface="Calibri"/>
              </a:rPr>
              <a:pPr marL="38100">
                <a:lnSpc>
                  <a:spcPts val="1810"/>
                </a:lnSpc>
              </a:pPr>
              <a:t>23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29293" y="6604507"/>
            <a:ext cx="16002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5447"/>
            <a:ext cx="8982075" cy="1000125"/>
            <a:chOff x="0" y="155447"/>
            <a:chExt cx="8982075" cy="10001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447"/>
              <a:ext cx="2612136" cy="9966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320" y="155447"/>
              <a:ext cx="1014983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9488" y="155447"/>
              <a:ext cx="1319784" cy="9966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455" y="155447"/>
              <a:ext cx="1014983" cy="9966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6623" y="155447"/>
              <a:ext cx="5958839" cy="99669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164" y="322529"/>
            <a:ext cx="798068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0" u="none" spc="-55" dirty="0">
                <a:latin typeface="Arial"/>
                <a:cs typeface="Arial"/>
              </a:rPr>
              <a:t>Analog-to-Analog</a:t>
            </a:r>
            <a:r>
              <a:rPr sz="4900" b="0" u="none" spc="-80" dirty="0">
                <a:latin typeface="Arial"/>
                <a:cs typeface="Arial"/>
              </a:rPr>
              <a:t> </a:t>
            </a:r>
            <a:r>
              <a:rPr sz="4900" b="0" u="none" spc="-55" dirty="0">
                <a:latin typeface="Arial"/>
                <a:cs typeface="Arial"/>
              </a:rPr>
              <a:t>Conversion</a:t>
            </a:r>
            <a:endParaRPr sz="4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588" y="1188435"/>
            <a:ext cx="8662670" cy="289433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869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transmitting</a:t>
            </a:r>
            <a:r>
              <a:rPr sz="26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analog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6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an analog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600">
              <a:latin typeface="Calibri"/>
              <a:cs typeface="Calibri"/>
            </a:endParaRPr>
          </a:p>
          <a:p>
            <a:pPr marL="189230" marR="5080" indent="-177165">
              <a:lnSpc>
                <a:spcPts val="2500"/>
              </a:lnSpc>
              <a:spcBef>
                <a:spcPts val="13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Although the signal is already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analog,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modulation is needed if a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band-pass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channel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available</a:t>
            </a:r>
            <a:r>
              <a:rPr sz="2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r>
              <a:rPr sz="2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eg.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Radio</a:t>
            </a:r>
            <a:endParaRPr sz="2600">
              <a:latin typeface="Calibri"/>
              <a:cs typeface="Calibri"/>
            </a:endParaRPr>
          </a:p>
          <a:p>
            <a:pPr marL="421005" lvl="1" indent="-183515">
              <a:lnSpc>
                <a:spcPts val="2555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government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assigns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narrow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radio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station</a:t>
            </a:r>
            <a:endParaRPr sz="22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7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radio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station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produces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low-pass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200">
              <a:latin typeface="Calibri"/>
              <a:cs typeface="Calibri"/>
            </a:endParaRPr>
          </a:p>
          <a:p>
            <a:pPr marL="640715" lvl="2" indent="-184150">
              <a:lnSpc>
                <a:spcPct val="100000"/>
              </a:lnSpc>
              <a:spcBef>
                <a:spcPts val="210"/>
              </a:spcBef>
              <a:buClr>
                <a:srgbClr val="1CACE3"/>
              </a:buClr>
              <a:buChar char="◦"/>
              <a:tabLst>
                <a:tab pos="641350" algn="l"/>
              </a:tabLst>
            </a:pP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stations</a:t>
            </a:r>
            <a:r>
              <a:rPr sz="17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low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17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pass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endParaRPr sz="1700">
              <a:latin typeface="Calibri"/>
              <a:cs typeface="Calibri"/>
            </a:endParaRPr>
          </a:p>
          <a:p>
            <a:pPr marL="421005" marR="338455" lvl="1" indent="-182880">
              <a:lnSpc>
                <a:spcPct val="80000"/>
              </a:lnSpc>
              <a:spcBef>
                <a:spcPts val="58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Listening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different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stations,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 low-pass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signals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be shifted,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2200" spc="-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bans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pass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600" y="4343387"/>
            <a:ext cx="7010400" cy="180105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8866632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50" dirty="0">
                <a:latin typeface="Arial"/>
                <a:cs typeface="Arial"/>
              </a:rPr>
              <a:t>Amplitude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Modulation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(AM)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265885"/>
            <a:ext cx="8451215" cy="235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indent="-177165">
              <a:lnSpc>
                <a:spcPts val="2450"/>
              </a:lnSpc>
              <a:spcBef>
                <a:spcPts val="1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follow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changing</a:t>
            </a:r>
            <a:endParaRPr sz="2400">
              <a:latin typeface="Calibri"/>
              <a:cs typeface="Calibri"/>
            </a:endParaRPr>
          </a:p>
          <a:p>
            <a:pPr marL="189230">
              <a:lnSpc>
                <a:spcPts val="229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amplitudes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ts val="2180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to follow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variations</a:t>
            </a:r>
            <a:r>
              <a:rPr sz="20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421005" lvl="1" indent="-183515">
              <a:lnSpc>
                <a:spcPts val="2340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The frequency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carrier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remain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73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envelope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endParaRPr sz="2400">
              <a:latin typeface="Calibri"/>
              <a:cs typeface="Calibri"/>
            </a:endParaRPr>
          </a:p>
          <a:p>
            <a:pPr marL="189230" marR="810895" indent="-177165">
              <a:lnSpc>
                <a:spcPct val="70100"/>
              </a:lnSpc>
              <a:spcBef>
                <a:spcPts val="141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simple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multiplier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3733749"/>
            <a:ext cx="5791200" cy="25944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105400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30" dirty="0">
                <a:latin typeface="Arial"/>
                <a:cs typeface="Arial"/>
              </a:rPr>
              <a:t>AM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Bandwidth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888" y="1311605"/>
            <a:ext cx="8223884" cy="33445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01930" marR="102235" indent="-177165">
              <a:lnSpc>
                <a:spcPct val="90000"/>
              </a:lnSpc>
              <a:spcBef>
                <a:spcPts val="445"/>
              </a:spcBef>
              <a:buClr>
                <a:srgbClr val="1CACE3"/>
              </a:buClr>
              <a:buFont typeface="Arial"/>
              <a:buChar char="•"/>
              <a:tabLst>
                <a:tab pos="2025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modulation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creates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twice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modulating signal and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covers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range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centered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 the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endParaRPr sz="2800">
              <a:latin typeface="Calibri"/>
              <a:cs typeface="Calibri"/>
            </a:endParaRPr>
          </a:p>
          <a:p>
            <a:pPr marL="433705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3434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400" spc="-7" baseline="-20833" dirty="0">
                <a:solidFill>
                  <a:srgbClr val="404040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=2B</a:t>
            </a:r>
            <a:endParaRPr sz="2400">
              <a:latin typeface="Calibri"/>
              <a:cs typeface="Calibri"/>
            </a:endParaRPr>
          </a:p>
          <a:p>
            <a:pPr marL="201930" marR="17780" indent="-177165">
              <a:lnSpc>
                <a:spcPct val="90000"/>
              </a:lnSpc>
              <a:spcBef>
                <a:spcPts val="1595"/>
              </a:spcBef>
              <a:buClr>
                <a:srgbClr val="1CACE3"/>
              </a:buClr>
              <a:buFont typeface="Arial"/>
              <a:buChar char="•"/>
              <a:tabLst>
                <a:tab pos="2025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signal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components above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below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carrier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carry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exactly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same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information,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some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implementations discard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one-half 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signals and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cut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half.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091" y="1143761"/>
            <a:ext cx="8778240" cy="8255"/>
          </a:xfrm>
          <a:custGeom>
            <a:avLst/>
            <a:gdLst/>
            <a:ahLst/>
            <a:cxnLst/>
            <a:rect l="l" t="t" r="r" b="b"/>
            <a:pathLst>
              <a:path w="8778240" h="8255">
                <a:moveTo>
                  <a:pt x="0" y="8127"/>
                </a:moveTo>
                <a:lnTo>
                  <a:pt x="8777681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519" y="709658"/>
            <a:ext cx="7723534" cy="3375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164" y="589025"/>
            <a:ext cx="77419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i="1" u="none" spc="-55" dirty="0">
                <a:latin typeface="Arial"/>
                <a:cs typeface="Arial"/>
              </a:rPr>
              <a:t>Standa</a:t>
            </a:r>
            <a:r>
              <a:rPr sz="3200" b="0" i="1" u="none" spc="-60" dirty="0">
                <a:latin typeface="Arial"/>
                <a:cs typeface="Arial"/>
              </a:rPr>
              <a:t>r</a:t>
            </a:r>
            <a:r>
              <a:rPr sz="3200" b="0" i="1" u="none" spc="-5" dirty="0">
                <a:latin typeface="Arial"/>
                <a:cs typeface="Arial"/>
              </a:rPr>
              <a:t>d</a:t>
            </a:r>
            <a:r>
              <a:rPr sz="3200" b="0" i="1" u="none" spc="-150" dirty="0">
                <a:latin typeface="Arial"/>
                <a:cs typeface="Arial"/>
              </a:rPr>
              <a:t> </a:t>
            </a:r>
            <a:r>
              <a:rPr sz="3200" b="0" i="1" u="none" spc="-55" dirty="0">
                <a:latin typeface="Arial"/>
                <a:cs typeface="Arial"/>
              </a:rPr>
              <a:t>B</a:t>
            </a:r>
            <a:r>
              <a:rPr sz="3200" b="0" i="1" u="none" spc="-60" dirty="0">
                <a:latin typeface="Arial"/>
                <a:cs typeface="Arial"/>
              </a:rPr>
              <a:t>andw</a:t>
            </a:r>
            <a:r>
              <a:rPr sz="3200" b="0" i="1" u="none" spc="-45" dirty="0">
                <a:latin typeface="Arial"/>
                <a:cs typeface="Arial"/>
              </a:rPr>
              <a:t>i</a:t>
            </a:r>
            <a:r>
              <a:rPr sz="3200" b="0" i="1" u="none" spc="-55" dirty="0">
                <a:latin typeface="Arial"/>
                <a:cs typeface="Arial"/>
              </a:rPr>
              <a:t>dt</a:t>
            </a:r>
            <a:r>
              <a:rPr sz="3200" b="0" i="1" u="none" spc="-5" dirty="0">
                <a:latin typeface="Arial"/>
                <a:cs typeface="Arial"/>
              </a:rPr>
              <a:t>h</a:t>
            </a:r>
            <a:r>
              <a:rPr sz="3200" b="0" i="1" u="none" spc="-245" dirty="0">
                <a:latin typeface="Arial"/>
                <a:cs typeface="Arial"/>
              </a:rPr>
              <a:t> </a:t>
            </a:r>
            <a:r>
              <a:rPr sz="3200" b="0" i="1" u="none" spc="-55" dirty="0">
                <a:latin typeface="Arial"/>
                <a:cs typeface="Arial"/>
              </a:rPr>
              <a:t>A</a:t>
            </a:r>
            <a:r>
              <a:rPr sz="3200" b="0" i="1" u="none" spc="-45" dirty="0">
                <a:latin typeface="Arial"/>
                <a:cs typeface="Arial"/>
              </a:rPr>
              <a:t>ll</a:t>
            </a:r>
            <a:r>
              <a:rPr sz="3200" b="0" i="1" u="none" spc="-55" dirty="0">
                <a:latin typeface="Arial"/>
                <a:cs typeface="Arial"/>
              </a:rPr>
              <a:t>o</a:t>
            </a:r>
            <a:r>
              <a:rPr sz="3200" b="0" i="1" u="none" spc="-45" dirty="0">
                <a:latin typeface="Arial"/>
                <a:cs typeface="Arial"/>
              </a:rPr>
              <a:t>c</a:t>
            </a:r>
            <a:r>
              <a:rPr sz="3200" b="0" i="1" u="none" spc="-55" dirty="0">
                <a:latin typeface="Arial"/>
                <a:cs typeface="Arial"/>
              </a:rPr>
              <a:t>at</a:t>
            </a:r>
            <a:r>
              <a:rPr sz="3200" b="0" i="1" u="none" spc="-45" dirty="0">
                <a:latin typeface="Arial"/>
                <a:cs typeface="Arial"/>
              </a:rPr>
              <a:t>i</a:t>
            </a:r>
            <a:r>
              <a:rPr sz="3200" b="0" i="1" u="none" spc="-55" dirty="0">
                <a:latin typeface="Arial"/>
                <a:cs typeface="Arial"/>
              </a:rPr>
              <a:t>o</a:t>
            </a:r>
            <a:r>
              <a:rPr sz="3200" b="0" i="1" u="none" spc="-5" dirty="0">
                <a:latin typeface="Arial"/>
                <a:cs typeface="Arial"/>
              </a:rPr>
              <a:t>n</a:t>
            </a:r>
            <a:r>
              <a:rPr sz="3200" b="0" i="1" u="none" spc="-150" dirty="0">
                <a:latin typeface="Arial"/>
                <a:cs typeface="Arial"/>
              </a:rPr>
              <a:t> </a:t>
            </a:r>
            <a:r>
              <a:rPr sz="3200" b="0" i="1" u="none" spc="-55" dirty="0">
                <a:latin typeface="Arial"/>
                <a:cs typeface="Arial"/>
              </a:rPr>
              <a:t>fo</a:t>
            </a:r>
            <a:r>
              <a:rPr sz="3200" b="0" i="1" u="none" spc="-5" dirty="0">
                <a:latin typeface="Arial"/>
                <a:cs typeface="Arial"/>
              </a:rPr>
              <a:t>r</a:t>
            </a:r>
            <a:r>
              <a:rPr sz="3200" b="0" i="1" u="none" spc="-225" dirty="0">
                <a:latin typeface="Arial"/>
                <a:cs typeface="Arial"/>
              </a:rPr>
              <a:t> </a:t>
            </a:r>
            <a:r>
              <a:rPr sz="3200" b="0" i="1" u="none" spc="-55" dirty="0">
                <a:latin typeface="Arial"/>
                <a:cs typeface="Arial"/>
              </a:rPr>
              <a:t>A</a:t>
            </a:r>
            <a:r>
              <a:rPr sz="3200" b="0" i="1" u="none" spc="-10" dirty="0">
                <a:latin typeface="Arial"/>
                <a:cs typeface="Arial"/>
              </a:rPr>
              <a:t>M</a:t>
            </a:r>
            <a:r>
              <a:rPr sz="3200" b="0" i="1" u="none" spc="-95" dirty="0">
                <a:latin typeface="Arial"/>
                <a:cs typeface="Arial"/>
              </a:rPr>
              <a:t> </a:t>
            </a:r>
            <a:r>
              <a:rPr sz="3200" b="0" i="1" u="none" spc="-60" dirty="0">
                <a:latin typeface="Arial"/>
                <a:cs typeface="Arial"/>
              </a:rPr>
              <a:t>Rad</a:t>
            </a:r>
            <a:r>
              <a:rPr sz="3200" b="0" i="1" u="none" spc="-45" dirty="0">
                <a:latin typeface="Arial"/>
                <a:cs typeface="Arial"/>
              </a:rPr>
              <a:t>i</a:t>
            </a:r>
            <a:r>
              <a:rPr sz="3200" b="0" i="1" u="none" spc="-5" dirty="0">
                <a:latin typeface="Arial"/>
                <a:cs typeface="Arial"/>
              </a:rPr>
              <a:t>o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588" y="1200028"/>
            <a:ext cx="8359775" cy="30721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7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audio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(speech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music)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=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usually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2505"/>
              </a:lnSpc>
              <a:spcBef>
                <a:spcPts val="6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AM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radio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station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endParaRPr sz="2200">
              <a:latin typeface="Calibri"/>
              <a:cs typeface="Calibri"/>
            </a:endParaRPr>
          </a:p>
          <a:p>
            <a:pPr marL="421005" lvl="1" indent="-183515">
              <a:lnSpc>
                <a:spcPts val="2145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Federal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Communications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Commission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(FCC)</a:t>
            </a:r>
            <a:r>
              <a:rPr sz="19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allows</a:t>
            </a:r>
            <a:r>
              <a:rPr sz="19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kHz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AM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station</a:t>
            </a:r>
            <a:endParaRPr sz="1900">
              <a:latin typeface="Calibri"/>
              <a:cs typeface="Calibri"/>
            </a:endParaRPr>
          </a:p>
          <a:p>
            <a:pPr marL="189230" indent="-177165">
              <a:lnSpc>
                <a:spcPts val="2245"/>
              </a:lnSpc>
              <a:spcBef>
                <a:spcPts val="80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AM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stations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allowed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anywhere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between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530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189230">
              <a:lnSpc>
                <a:spcPts val="2245"/>
              </a:lnSpc>
            </a:pP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1700</a:t>
            </a:r>
            <a:r>
              <a:rPr sz="22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kHz (1.7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MHz)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2245"/>
              </a:lnSpc>
              <a:spcBef>
                <a:spcPts val="6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station’s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must be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separated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those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either</a:t>
            </a:r>
            <a:endParaRPr sz="2200">
              <a:latin typeface="Calibri"/>
              <a:cs typeface="Calibri"/>
            </a:endParaRPr>
          </a:p>
          <a:p>
            <a:pPr marL="189230">
              <a:lnSpc>
                <a:spcPts val="2245"/>
              </a:lnSpc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it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at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least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(one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AM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bandwidth)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 avoid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interference</a:t>
            </a:r>
            <a:endParaRPr sz="2200">
              <a:latin typeface="Calibri"/>
              <a:cs typeface="Calibri"/>
            </a:endParaRPr>
          </a:p>
          <a:p>
            <a:pPr marL="189230" indent="-177165">
              <a:lnSpc>
                <a:spcPts val="2245"/>
              </a:lnSpc>
              <a:spcBef>
                <a:spcPts val="62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station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uses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 1100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kHz,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next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station’s</a:t>
            </a:r>
            <a:endParaRPr sz="2200">
              <a:latin typeface="Calibri"/>
              <a:cs typeface="Calibri"/>
            </a:endParaRPr>
          </a:p>
          <a:p>
            <a:pPr marL="189230">
              <a:lnSpc>
                <a:spcPts val="2245"/>
              </a:lnSpc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cannot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lower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1110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967" y="4800663"/>
            <a:ext cx="8279864" cy="12576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9019032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50" dirty="0">
                <a:latin typeface="Arial"/>
                <a:cs typeface="Arial"/>
              </a:rPr>
              <a:t>Frequency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Modulation</a:t>
            </a:r>
            <a:r>
              <a:rPr b="0" spc="-120" dirty="0">
                <a:latin typeface="Arial"/>
                <a:cs typeface="Arial"/>
              </a:rPr>
              <a:t> </a:t>
            </a:r>
            <a:r>
              <a:rPr b="0" spc="-45" dirty="0">
                <a:latin typeface="Arial"/>
                <a:cs typeface="Arial"/>
              </a:rPr>
              <a:t>(FM)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265885"/>
            <a:ext cx="8649970" cy="235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indent="-177165">
              <a:lnSpc>
                <a:spcPts val="2450"/>
              </a:lnSpc>
              <a:spcBef>
                <a:spcPts val="1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modulated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 follow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changing</a:t>
            </a:r>
            <a:endParaRPr sz="2400">
              <a:latin typeface="Calibri"/>
              <a:cs typeface="Calibri"/>
            </a:endParaRPr>
          </a:p>
          <a:p>
            <a:pPr marL="189230">
              <a:lnSpc>
                <a:spcPts val="2290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voltage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level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(amplitude)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ts val="2180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Peak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remain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constant,</a:t>
            </a:r>
            <a:endParaRPr sz="2000">
              <a:latin typeface="Calibri"/>
              <a:cs typeface="Calibri"/>
            </a:endParaRPr>
          </a:p>
          <a:p>
            <a:pPr marL="421005" marR="5080" lvl="1" indent="-182880">
              <a:lnSpc>
                <a:spcPct val="70000"/>
              </a:lnSpc>
              <a:spcBef>
                <a:spcPts val="66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 amplitude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 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changes,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carrier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correspondingly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730"/>
              </a:lnSpc>
              <a:spcBef>
                <a:spcPts val="73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Implemented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voltage-controlled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oscillator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FSK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ts val="1895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The frequency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oscillator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voltage</a:t>
            </a:r>
            <a:r>
              <a:rPr sz="20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421005">
              <a:lnSpc>
                <a:spcPts val="2039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167" y="3740419"/>
            <a:ext cx="5178432" cy="25265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065776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30" dirty="0">
                <a:latin typeface="Arial"/>
                <a:cs typeface="Arial"/>
              </a:rPr>
              <a:t>FM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Bandwidth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175228"/>
            <a:ext cx="7875905" cy="22720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actual bandwidth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difficult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determine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exactly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8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shown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empirically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  <a:p>
            <a:pPr marL="421005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several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421005" lvl="1" indent="-183515">
              <a:lnSpc>
                <a:spcPts val="2735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2(1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β)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β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factor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depends</a:t>
            </a:r>
            <a:r>
              <a:rPr sz="2400" i="1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endParaRPr sz="2400">
              <a:latin typeface="Calibri"/>
              <a:cs typeface="Calibri"/>
            </a:endParaRPr>
          </a:p>
          <a:p>
            <a:pPr marL="421005">
              <a:lnSpc>
                <a:spcPts val="2735"/>
              </a:lnSpc>
            </a:pP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technique</a:t>
            </a:r>
            <a:r>
              <a:rPr sz="24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0" y="1167130"/>
          <a:ext cx="9144000" cy="57230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Analog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Signal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Digital</a:t>
                      </a:r>
                      <a:r>
                        <a:rPr sz="18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Signal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continuous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wave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changes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over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period.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discrete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wave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that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carries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binary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form.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represented</a:t>
                      </a:r>
                      <a:r>
                        <a:rPr sz="18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sine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wave.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represented</a:t>
                      </a:r>
                      <a:r>
                        <a:rPr sz="18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square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waves.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described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 the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amplitude,</a:t>
                      </a:r>
                      <a:r>
                        <a:rPr sz="18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period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frequency,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phase.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described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bit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bit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intervals.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range.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finite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range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i.e.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between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distortion.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prone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distortion.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transmit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data</a:t>
                      </a:r>
                      <a:r>
                        <a:rPr sz="1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form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wave.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carries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binary</a:t>
                      </a:r>
                      <a:r>
                        <a:rPr sz="1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form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i.e.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 marR="218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human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voice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best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example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analog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signal.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52641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Signals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transmission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computer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digital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signal.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 marR="21209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analog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transmission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only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choice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have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bandpass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channel.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32321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while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digital</a:t>
                      </a:r>
                      <a:r>
                        <a:rPr sz="1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transmission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desirable,</a:t>
                      </a:r>
                      <a:r>
                        <a:rPr sz="18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low-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pass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channel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needed.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7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1CAC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Converting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low-pass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analog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signal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a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bandpass</a:t>
                      </a:r>
                      <a:r>
                        <a:rPr sz="1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analog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signal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traditionally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called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analog-to-analog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conversion.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1CAC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Converting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digital</a:t>
                      </a:r>
                      <a:r>
                        <a:rPr sz="1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bandpass</a:t>
                      </a:r>
                      <a:r>
                        <a:rPr sz="18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analog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signal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traditionally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called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digital-to-analog</a:t>
                      </a:r>
                      <a:r>
                        <a:rPr sz="18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conversion.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1CAC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 cap="flat" cmpd="sng" algn="ctr">
                      <a:solidFill>
                        <a:srgbClr val="1CAC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 cap="flat" cmpd="sng" algn="ctr">
                      <a:solidFill>
                        <a:srgbClr val="1CAC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76200" cap="flat" cmpd="sng" algn="ctr">
                      <a:solidFill>
                        <a:srgbClr val="1CAC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83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2583C5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0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314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2583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83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01091" y="1143761"/>
            <a:ext cx="8778240" cy="8255"/>
          </a:xfrm>
          <a:custGeom>
            <a:avLst/>
            <a:gdLst/>
            <a:ahLst/>
            <a:cxnLst/>
            <a:rect l="l" t="t" r="r" b="b"/>
            <a:pathLst>
              <a:path w="8778240" h="8255">
                <a:moveTo>
                  <a:pt x="0" y="8127"/>
                </a:moveTo>
                <a:lnTo>
                  <a:pt x="8777681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164" y="242773"/>
            <a:ext cx="52438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dirty="0">
                <a:solidFill>
                  <a:srgbClr val="000000"/>
                </a:solidFill>
                <a:latin typeface="Arial"/>
                <a:cs typeface="Arial"/>
              </a:rPr>
              <a:t>Analog</a:t>
            </a:r>
            <a:r>
              <a:rPr b="0" u="none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u="none" spc="-10" dirty="0">
                <a:solidFill>
                  <a:srgbClr val="000000"/>
                </a:solidFill>
                <a:latin typeface="Arial"/>
                <a:cs typeface="Arial"/>
              </a:rPr>
              <a:t>Vs</a:t>
            </a:r>
            <a:r>
              <a:rPr b="0" u="none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Arial"/>
                <a:cs typeface="Arial"/>
              </a:rPr>
              <a:t>Digital</a:t>
            </a:r>
          </a:p>
        </p:txBody>
      </p:sp>
      <p:sp>
        <p:nvSpPr>
          <p:cNvPr id="5" name="object 5"/>
          <p:cNvSpPr/>
          <p:nvPr/>
        </p:nvSpPr>
        <p:spPr>
          <a:xfrm>
            <a:off x="9067800" y="1167130"/>
            <a:ext cx="0" cy="5316220"/>
          </a:xfrm>
          <a:custGeom>
            <a:avLst/>
            <a:gdLst/>
            <a:ahLst/>
            <a:cxnLst/>
            <a:rect l="l" t="t" r="r" b="b"/>
            <a:pathLst>
              <a:path h="5316220">
                <a:moveTo>
                  <a:pt x="0" y="0"/>
                </a:moveTo>
                <a:lnTo>
                  <a:pt x="0" y="53162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091" y="1143761"/>
            <a:ext cx="8778240" cy="8255"/>
          </a:xfrm>
          <a:custGeom>
            <a:avLst/>
            <a:gdLst/>
            <a:ahLst/>
            <a:cxnLst/>
            <a:rect l="l" t="t" r="r" b="b"/>
            <a:pathLst>
              <a:path w="8778240" h="8255">
                <a:moveTo>
                  <a:pt x="0" y="8127"/>
                </a:moveTo>
                <a:lnTo>
                  <a:pt x="8777681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373" y="708659"/>
            <a:ext cx="7705245" cy="342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164" y="589025"/>
            <a:ext cx="77235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u="none" spc="-55" dirty="0">
                <a:latin typeface="Arial"/>
                <a:cs typeface="Arial"/>
              </a:rPr>
              <a:t>Standa</a:t>
            </a:r>
            <a:r>
              <a:rPr sz="3200" b="0" u="none" spc="-60" dirty="0">
                <a:latin typeface="Arial"/>
                <a:cs typeface="Arial"/>
              </a:rPr>
              <a:t>r</a:t>
            </a:r>
            <a:r>
              <a:rPr sz="3200" b="0" u="none" spc="-5" dirty="0">
                <a:latin typeface="Arial"/>
                <a:cs typeface="Arial"/>
              </a:rPr>
              <a:t>d</a:t>
            </a:r>
            <a:r>
              <a:rPr sz="3200" b="0" u="none" spc="-150" dirty="0">
                <a:latin typeface="Arial"/>
                <a:cs typeface="Arial"/>
              </a:rPr>
              <a:t> </a:t>
            </a:r>
            <a:r>
              <a:rPr sz="3200" b="0" u="none" spc="-55" dirty="0">
                <a:latin typeface="Arial"/>
                <a:cs typeface="Arial"/>
              </a:rPr>
              <a:t>Band</a:t>
            </a:r>
            <a:r>
              <a:rPr sz="3200" b="0" u="none" spc="-85" dirty="0">
                <a:latin typeface="Arial"/>
                <a:cs typeface="Arial"/>
              </a:rPr>
              <a:t>w</a:t>
            </a:r>
            <a:r>
              <a:rPr sz="3200" b="0" u="none" spc="-45" dirty="0">
                <a:latin typeface="Arial"/>
                <a:cs typeface="Arial"/>
              </a:rPr>
              <a:t>i</a:t>
            </a:r>
            <a:r>
              <a:rPr sz="3200" b="0" u="none" spc="-55" dirty="0">
                <a:latin typeface="Arial"/>
                <a:cs typeface="Arial"/>
              </a:rPr>
              <a:t>dt</a:t>
            </a:r>
            <a:r>
              <a:rPr sz="3200" b="0" u="none" spc="-5" dirty="0">
                <a:latin typeface="Arial"/>
                <a:cs typeface="Arial"/>
              </a:rPr>
              <a:t>h</a:t>
            </a:r>
            <a:r>
              <a:rPr sz="3200" b="0" u="none" spc="-265" dirty="0">
                <a:latin typeface="Arial"/>
                <a:cs typeface="Arial"/>
              </a:rPr>
              <a:t> </a:t>
            </a:r>
            <a:r>
              <a:rPr sz="3200" b="0" u="none" spc="-55" dirty="0">
                <a:latin typeface="Arial"/>
                <a:cs typeface="Arial"/>
              </a:rPr>
              <a:t>A</a:t>
            </a:r>
            <a:r>
              <a:rPr sz="3200" b="0" u="none" spc="-45" dirty="0">
                <a:latin typeface="Arial"/>
                <a:cs typeface="Arial"/>
              </a:rPr>
              <a:t>ll</a:t>
            </a:r>
            <a:r>
              <a:rPr sz="3200" b="0" u="none" spc="-55" dirty="0">
                <a:latin typeface="Arial"/>
                <a:cs typeface="Arial"/>
              </a:rPr>
              <a:t>o</a:t>
            </a:r>
            <a:r>
              <a:rPr sz="3200" b="0" u="none" spc="-45" dirty="0">
                <a:latin typeface="Arial"/>
                <a:cs typeface="Arial"/>
              </a:rPr>
              <a:t>c</a:t>
            </a:r>
            <a:r>
              <a:rPr sz="3200" b="0" u="none" spc="-55" dirty="0">
                <a:latin typeface="Arial"/>
                <a:cs typeface="Arial"/>
              </a:rPr>
              <a:t>at</a:t>
            </a:r>
            <a:r>
              <a:rPr sz="3200" b="0" u="none" spc="-45" dirty="0">
                <a:latin typeface="Arial"/>
                <a:cs typeface="Arial"/>
              </a:rPr>
              <a:t>i</a:t>
            </a:r>
            <a:r>
              <a:rPr sz="3200" b="0" u="none" spc="-55" dirty="0">
                <a:latin typeface="Arial"/>
                <a:cs typeface="Arial"/>
              </a:rPr>
              <a:t>o</a:t>
            </a:r>
            <a:r>
              <a:rPr sz="3200" b="0" u="none" spc="-5" dirty="0">
                <a:latin typeface="Arial"/>
                <a:cs typeface="Arial"/>
              </a:rPr>
              <a:t>n</a:t>
            </a:r>
            <a:r>
              <a:rPr sz="3200" b="0" u="none" spc="-150" dirty="0">
                <a:latin typeface="Arial"/>
                <a:cs typeface="Arial"/>
              </a:rPr>
              <a:t> </a:t>
            </a:r>
            <a:r>
              <a:rPr sz="3200" b="0" u="none" spc="-55" dirty="0">
                <a:latin typeface="Arial"/>
                <a:cs typeface="Arial"/>
              </a:rPr>
              <a:t>fo</a:t>
            </a:r>
            <a:r>
              <a:rPr sz="3200" b="0" u="none" spc="-5" dirty="0">
                <a:latin typeface="Arial"/>
                <a:cs typeface="Arial"/>
              </a:rPr>
              <a:t>r</a:t>
            </a:r>
            <a:r>
              <a:rPr sz="3200" b="0" u="none" spc="-105" dirty="0">
                <a:latin typeface="Arial"/>
                <a:cs typeface="Arial"/>
              </a:rPr>
              <a:t> </a:t>
            </a:r>
            <a:r>
              <a:rPr sz="3200" b="0" u="none" spc="-60" dirty="0">
                <a:latin typeface="Arial"/>
                <a:cs typeface="Arial"/>
              </a:rPr>
              <a:t>F</a:t>
            </a:r>
            <a:r>
              <a:rPr sz="3200" b="0" u="none" spc="-10" dirty="0">
                <a:latin typeface="Arial"/>
                <a:cs typeface="Arial"/>
              </a:rPr>
              <a:t>M</a:t>
            </a:r>
            <a:r>
              <a:rPr sz="3200" b="0" u="none" spc="-114" dirty="0">
                <a:latin typeface="Arial"/>
                <a:cs typeface="Arial"/>
              </a:rPr>
              <a:t> </a:t>
            </a:r>
            <a:r>
              <a:rPr sz="3200" b="0" u="none" spc="-60" dirty="0">
                <a:latin typeface="Arial"/>
                <a:cs typeface="Arial"/>
              </a:rPr>
              <a:t>Rad</a:t>
            </a:r>
            <a:r>
              <a:rPr sz="3200" b="0" u="none" spc="-45" dirty="0">
                <a:latin typeface="Arial"/>
                <a:cs typeface="Arial"/>
              </a:rPr>
              <a:t>i</a:t>
            </a:r>
            <a:r>
              <a:rPr sz="3200" b="0" u="none" spc="-5" dirty="0">
                <a:latin typeface="Arial"/>
                <a:cs typeface="Arial"/>
              </a:rPr>
              <a:t>o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588" y="1195203"/>
            <a:ext cx="8709025" cy="34321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869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 bandwidth</a:t>
            </a:r>
            <a:r>
              <a:rPr sz="18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audio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(speech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music)</a:t>
            </a:r>
            <a:r>
              <a:rPr sz="1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broadcast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stereo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almost</a:t>
            </a:r>
            <a:r>
              <a:rPr sz="18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15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kHz</a:t>
            </a:r>
            <a:endParaRPr sz="1800">
              <a:latin typeface="Calibri"/>
              <a:cs typeface="Calibri"/>
            </a:endParaRPr>
          </a:p>
          <a:p>
            <a:pPr marL="189230" indent="-177165">
              <a:lnSpc>
                <a:spcPts val="2080"/>
              </a:lnSpc>
              <a:spcBef>
                <a:spcPts val="7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FCC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allows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200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(0.2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MHz)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each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station</a:t>
            </a:r>
            <a:endParaRPr sz="1800">
              <a:latin typeface="Calibri"/>
              <a:cs typeface="Calibri"/>
            </a:endParaRPr>
          </a:p>
          <a:p>
            <a:pPr marL="421005" lvl="1" indent="-183515">
              <a:lnSpc>
                <a:spcPts val="1720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1500" spc="5" dirty="0">
                <a:solidFill>
                  <a:srgbClr val="404040"/>
                </a:solidFill>
                <a:latin typeface="Calibri"/>
                <a:cs typeface="Calibri"/>
              </a:rPr>
              <a:t>β</a:t>
            </a:r>
            <a:r>
              <a:rPr sz="15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404040"/>
                </a:solidFill>
                <a:latin typeface="Calibri"/>
                <a:cs typeface="Calibri"/>
              </a:rPr>
              <a:t>= 4</a:t>
            </a:r>
            <a:r>
              <a:rPr sz="15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5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15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404040"/>
                </a:solidFill>
                <a:latin typeface="Calibri"/>
                <a:cs typeface="Calibri"/>
              </a:rPr>
              <a:t>extra</a:t>
            </a:r>
            <a:r>
              <a:rPr sz="15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Calibri"/>
                <a:cs typeface="Calibri"/>
              </a:rPr>
              <a:t>guard</a:t>
            </a:r>
            <a:r>
              <a:rPr sz="15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Calibri"/>
                <a:cs typeface="Calibri"/>
              </a:rPr>
              <a:t>band</a:t>
            </a:r>
            <a:endParaRPr sz="15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95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FM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stations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allowed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r>
              <a:rPr sz="18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anywhere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1800" spc="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88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108 MHz</a:t>
            </a:r>
            <a:endParaRPr sz="1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7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Stations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separated</a:t>
            </a:r>
            <a:r>
              <a:rPr sz="1800" spc="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least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200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kHz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keep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their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bandwidths</a:t>
            </a:r>
            <a:r>
              <a:rPr sz="1800" spc="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overlapping</a:t>
            </a:r>
            <a:endParaRPr sz="1800">
              <a:latin typeface="Calibri"/>
              <a:cs typeface="Calibri"/>
            </a:endParaRPr>
          </a:p>
          <a:p>
            <a:pPr marL="189230" marR="5080" indent="-177165">
              <a:lnSpc>
                <a:spcPct val="70000"/>
              </a:lnSpc>
              <a:spcBef>
                <a:spcPts val="13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8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even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more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privacy,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FCC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requires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given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area,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alternate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1800" spc="-3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allocations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  <a:p>
            <a:pPr marL="189230" marR="274955" indent="-177165">
              <a:lnSpc>
                <a:spcPct val="70000"/>
              </a:lnSpc>
              <a:spcBef>
                <a:spcPts val="13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others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remain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unused</a:t>
            </a:r>
            <a:r>
              <a:rPr sz="18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prevent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possibility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stations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interfering</a:t>
            </a:r>
            <a:r>
              <a:rPr sz="1800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each </a:t>
            </a:r>
            <a:r>
              <a:rPr sz="1800" spc="-3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other.</a:t>
            </a:r>
            <a:endParaRPr sz="1800">
              <a:latin typeface="Calibri"/>
              <a:cs typeface="Calibri"/>
            </a:endParaRPr>
          </a:p>
          <a:p>
            <a:pPr marL="189230" indent="-177165">
              <a:lnSpc>
                <a:spcPts val="1835"/>
              </a:lnSpc>
              <a:spcBef>
                <a:spcPts val="7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Given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88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108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MHz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range,</a:t>
            </a:r>
            <a:r>
              <a:rPr sz="18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100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potential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FM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bandwidths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area,</a:t>
            </a:r>
            <a:r>
              <a:rPr sz="1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89230">
              <a:lnSpc>
                <a:spcPts val="1835"/>
              </a:lnSpc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50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operate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02" y="5029200"/>
            <a:ext cx="7923522" cy="105311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787640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45" dirty="0">
                <a:latin typeface="Arial"/>
                <a:cs typeface="Arial"/>
              </a:rPr>
              <a:t>Phase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Modulation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(PM)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87221"/>
            <a:ext cx="8620760" cy="37109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89230" marR="81915" indent="-177165">
              <a:lnSpc>
                <a:spcPts val="2500"/>
              </a:lnSpc>
              <a:spcBef>
                <a:spcPts val="6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the carrier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modulated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follow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changing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voltage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level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(amplitude)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600">
              <a:latin typeface="Calibri"/>
              <a:cs typeface="Calibri"/>
            </a:endParaRPr>
          </a:p>
          <a:p>
            <a:pPr marL="421005" lvl="1" indent="-183515">
              <a:lnSpc>
                <a:spcPts val="2555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peak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remain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constant</a:t>
            </a:r>
            <a:endParaRPr sz="2200">
              <a:latin typeface="Calibri"/>
              <a:cs typeface="Calibri"/>
            </a:endParaRPr>
          </a:p>
          <a:p>
            <a:pPr marL="421005" lvl="1" indent="-183515">
              <a:lnSpc>
                <a:spcPts val="2375"/>
              </a:lnSpc>
              <a:spcBef>
                <a:spcPts val="7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changes,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of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421005">
              <a:lnSpc>
                <a:spcPts val="2375"/>
              </a:lnSpc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correspondingly</a:t>
            </a:r>
            <a:endParaRPr sz="2200">
              <a:latin typeface="Calibri"/>
              <a:cs typeface="Calibri"/>
            </a:endParaRPr>
          </a:p>
          <a:p>
            <a:pPr marL="189230" marR="507365" indent="-177165">
              <a:lnSpc>
                <a:spcPts val="2500"/>
              </a:lnSpc>
              <a:spcBef>
                <a:spcPts val="154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proved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mathematically</a:t>
            </a:r>
            <a:r>
              <a:rPr sz="26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PM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same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FM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one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difference</a:t>
            </a:r>
            <a:endParaRPr sz="2600">
              <a:latin typeface="Calibri"/>
              <a:cs typeface="Calibri"/>
            </a:endParaRPr>
          </a:p>
          <a:p>
            <a:pPr marL="421005" lvl="1" indent="-183515">
              <a:lnSpc>
                <a:spcPts val="2290"/>
              </a:lnSpc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FM: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instantaneous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proportional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421005">
              <a:lnSpc>
                <a:spcPts val="2375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200">
              <a:latin typeface="Calibri"/>
              <a:cs typeface="Calibri"/>
            </a:endParaRPr>
          </a:p>
          <a:p>
            <a:pPr marL="421005" lvl="1" indent="-183515">
              <a:lnSpc>
                <a:spcPts val="2375"/>
              </a:lnSpc>
              <a:spcBef>
                <a:spcPts val="70"/>
              </a:spcBef>
              <a:buClr>
                <a:srgbClr val="1CACE3"/>
              </a:buClr>
              <a:buChar char="◦"/>
              <a:tabLst>
                <a:tab pos="421640" algn="l"/>
              </a:tabLst>
            </a:pP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PM: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instantaneous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proportional</a:t>
            </a:r>
            <a:r>
              <a:rPr sz="22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421005">
              <a:lnSpc>
                <a:spcPts val="2375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derivative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modulating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787640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45" dirty="0">
                <a:latin typeface="Arial"/>
                <a:cs typeface="Arial"/>
              </a:rPr>
              <a:t>Phase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Modulation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(PM)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287221"/>
            <a:ext cx="8581390" cy="186626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89230" marR="596265" indent="-177165">
              <a:lnSpc>
                <a:spcPts val="2500"/>
              </a:lnSpc>
              <a:spcBef>
                <a:spcPts val="6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PM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6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implemented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voltage-controlled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oscillator</a:t>
            </a:r>
            <a:r>
              <a:rPr sz="2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along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6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derivative</a:t>
            </a:r>
            <a:endParaRPr sz="2600">
              <a:latin typeface="Calibri"/>
              <a:cs typeface="Calibri"/>
            </a:endParaRPr>
          </a:p>
          <a:p>
            <a:pPr marL="189230" marR="5080" indent="-177165" algn="just">
              <a:lnSpc>
                <a:spcPts val="2500"/>
              </a:lnSpc>
              <a:spcBef>
                <a:spcPts val="138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Frequency of the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oscillator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changes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according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derivative </a:t>
            </a:r>
            <a:r>
              <a:rPr sz="2600" spc="-5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input 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voltage,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which is the amplitude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the modulating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signal.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679" y="3291322"/>
            <a:ext cx="6181220" cy="29260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105400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30" dirty="0">
                <a:latin typeface="Arial"/>
                <a:cs typeface="Arial"/>
              </a:rPr>
              <a:t>PM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Bandwidth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888" y="1311605"/>
            <a:ext cx="8754110" cy="31159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01930" marR="239395" indent="-177165" algn="just">
              <a:lnSpc>
                <a:spcPct val="90000"/>
              </a:lnSpc>
              <a:spcBef>
                <a:spcPts val="445"/>
              </a:spcBef>
              <a:buClr>
                <a:srgbClr val="1CACE3"/>
              </a:buClr>
              <a:buFont typeface="Arial"/>
              <a:buChar char="•"/>
              <a:tabLst>
                <a:tab pos="20256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actual 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difficult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determine 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exactly,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but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shown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empirically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it is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several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times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800">
              <a:latin typeface="Calibri"/>
              <a:cs typeface="Calibri"/>
            </a:endParaRPr>
          </a:p>
          <a:p>
            <a:pPr marL="885190">
              <a:lnSpc>
                <a:spcPct val="100000"/>
              </a:lnSpc>
              <a:spcBef>
                <a:spcPts val="1080"/>
              </a:spcBef>
            </a:pPr>
            <a:r>
              <a:rPr sz="2800" i="1" spc="1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775" i="1" spc="15" baseline="-19519" dirty="0">
                <a:solidFill>
                  <a:srgbClr val="404040"/>
                </a:solidFill>
                <a:latin typeface="Calibri"/>
                <a:cs typeface="Calibri"/>
              </a:rPr>
              <a:t>PM</a:t>
            </a:r>
            <a:r>
              <a:rPr sz="2775" i="1" spc="254" baseline="-1951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2(1</a:t>
            </a:r>
            <a:r>
              <a:rPr sz="28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8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β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)B</a:t>
            </a:r>
            <a:endParaRPr sz="2800">
              <a:latin typeface="Calibri"/>
              <a:cs typeface="Calibri"/>
            </a:endParaRPr>
          </a:p>
          <a:p>
            <a:pPr marL="201930" marR="17780" indent="-177165">
              <a:lnSpc>
                <a:spcPts val="3030"/>
              </a:lnSpc>
              <a:spcBef>
                <a:spcPts val="1435"/>
              </a:spcBef>
              <a:buClr>
                <a:srgbClr val="1CACE3"/>
              </a:buClr>
              <a:buFont typeface="Arial"/>
              <a:buChar char="•"/>
              <a:tabLst>
                <a:tab pos="2025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Although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formula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shows 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same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FM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 PM,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value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β is lower in the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case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PM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(around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1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narrowband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3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wideband)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651504" cy="1097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b="0" spc="-50" dirty="0">
                <a:latin typeface="Arial"/>
                <a:cs typeface="Arial"/>
              </a:rPr>
              <a:t>Summary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86967"/>
            <a:ext cx="8732520" cy="3958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ts val="2039"/>
              </a:lnSpc>
              <a:spcBef>
                <a:spcPts val="9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Digital-to-analog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process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changing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characteristics</a:t>
            </a:r>
            <a:r>
              <a:rPr sz="2000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ts val="2039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 analog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digital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189230" marR="93345" indent="-177165">
              <a:lnSpc>
                <a:spcPct val="70100"/>
              </a:lnSpc>
              <a:spcBef>
                <a:spcPts val="1390"/>
              </a:spcBef>
              <a:buClr>
                <a:srgbClr val="1CACE3"/>
              </a:buClr>
              <a:buFont typeface="Arial"/>
              <a:buChar char="•"/>
              <a:tabLst>
                <a:tab pos="243840" algn="l"/>
                <a:tab pos="244475" algn="l"/>
              </a:tabLst>
            </a:pPr>
            <a:r>
              <a:rPr dirty="0"/>
              <a:t>	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Digital-to-analog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r>
              <a:rPr sz="20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accomplished</a:t>
            </a:r>
            <a:r>
              <a:rPr sz="20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several</a:t>
            </a:r>
            <a:r>
              <a:rPr sz="2000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ways: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shift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(ASK),</a:t>
            </a:r>
            <a:r>
              <a:rPr sz="20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0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(FSK),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0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(PSK)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6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Quadrature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(QAM)</a:t>
            </a:r>
            <a:r>
              <a:rPr sz="20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combines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ASK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PSK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039"/>
              </a:lnSpc>
              <a:spcBef>
                <a:spcPts val="7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constellation</a:t>
            </a:r>
            <a:r>
              <a:rPr sz="2000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diagram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shows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element,</a:t>
            </a:r>
            <a:endParaRPr sz="2000">
              <a:latin typeface="Calibri"/>
              <a:cs typeface="Calibri"/>
            </a:endParaRPr>
          </a:p>
          <a:p>
            <a:pPr marR="426720" algn="r">
              <a:lnSpc>
                <a:spcPts val="2039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particularly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carriers</a:t>
            </a:r>
            <a:r>
              <a:rPr sz="20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(one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in-phase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quadrature)</a:t>
            </a:r>
            <a:endParaRPr sz="2000">
              <a:latin typeface="Calibri"/>
              <a:cs typeface="Calibri"/>
            </a:endParaRPr>
          </a:p>
          <a:p>
            <a:pPr marL="189230" marR="479425" indent="-189865" algn="r">
              <a:lnSpc>
                <a:spcPts val="2039"/>
              </a:lnSpc>
              <a:spcBef>
                <a:spcPts val="675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Analog-to-analog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r>
              <a:rPr sz="2000" spc="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representation</a:t>
            </a:r>
            <a:r>
              <a:rPr sz="20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ts val="2039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039"/>
              </a:lnSpc>
              <a:spcBef>
                <a:spcPts val="67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needed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medium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bandpass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nature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bandpass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ts val="2039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available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endParaRPr sz="2000">
              <a:latin typeface="Calibri"/>
              <a:cs typeface="Calibri"/>
            </a:endParaRPr>
          </a:p>
          <a:p>
            <a:pPr marL="189230" marR="774700" indent="-189865" algn="r">
              <a:lnSpc>
                <a:spcPts val="2039"/>
              </a:lnSpc>
              <a:spcBef>
                <a:spcPts val="70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Analog-to-analog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conversion</a:t>
            </a:r>
            <a:r>
              <a:rPr sz="2000" spc="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accomplished</a:t>
            </a:r>
            <a:r>
              <a:rPr sz="2000" spc="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three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ways: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endParaRPr sz="2000">
              <a:latin typeface="Calibri"/>
              <a:cs typeface="Calibri"/>
            </a:endParaRPr>
          </a:p>
          <a:p>
            <a:pPr marR="763905" algn="r">
              <a:lnSpc>
                <a:spcPts val="2039"/>
              </a:lnSpc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modulation (AM),</a:t>
            </a:r>
            <a:r>
              <a:rPr sz="20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(FM),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and phase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(PM).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64"/>
            <a:ext cx="4215384" cy="1106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" dirty="0"/>
              <a:t>Homework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1605"/>
            <a:ext cx="701103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0"/>
              </a:spcBef>
              <a:buClr>
                <a:srgbClr val="1CACE3"/>
              </a:buClr>
              <a:buFont typeface="Arial"/>
              <a:buChar char="•"/>
              <a:tabLst>
                <a:tab pos="1898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Problem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textbook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chapter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P5.1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P5.12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92251" y="2121407"/>
            <a:ext cx="7820659" cy="1089660"/>
            <a:chOff x="492251" y="2121407"/>
            <a:chExt cx="7820659" cy="1089660"/>
          </a:xfrm>
        </p:grpSpPr>
        <p:sp>
          <p:nvSpPr>
            <p:cNvPr id="6" name="object 6"/>
            <p:cNvSpPr/>
            <p:nvPr/>
          </p:nvSpPr>
          <p:spPr>
            <a:xfrm>
              <a:off x="905738" y="3200399"/>
              <a:ext cx="7407275" cy="0"/>
            </a:xfrm>
            <a:custGeom>
              <a:avLst/>
              <a:gdLst/>
              <a:ahLst/>
              <a:cxnLst/>
              <a:rect l="l" t="t" r="r" b="b"/>
              <a:pathLst>
                <a:path w="7407275">
                  <a:moveTo>
                    <a:pt x="0" y="0"/>
                  </a:moveTo>
                  <a:lnTo>
                    <a:pt x="7406665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51" y="2121407"/>
              <a:ext cx="4171188" cy="10896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004" y="2281554"/>
            <a:ext cx="3974796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25" dirty="0"/>
              <a:t>M</a:t>
            </a:r>
            <a:r>
              <a:rPr u="none" spc="-95" dirty="0"/>
              <a:t>u</a:t>
            </a:r>
            <a:r>
              <a:rPr u="none" spc="-65" dirty="0"/>
              <a:t>l</a:t>
            </a:r>
            <a:r>
              <a:rPr u="none" spc="-85" dirty="0"/>
              <a:t>t</a:t>
            </a:r>
            <a:r>
              <a:rPr u="none" spc="-65" dirty="0"/>
              <a:t>i</a:t>
            </a:r>
            <a:r>
              <a:rPr u="none" spc="-110" dirty="0"/>
              <a:t>p</a:t>
            </a:r>
            <a:r>
              <a:rPr u="none" spc="-65" dirty="0"/>
              <a:t>l</a:t>
            </a:r>
            <a:r>
              <a:rPr u="none" spc="-185" dirty="0"/>
              <a:t>e</a:t>
            </a:r>
            <a:r>
              <a:rPr u="none" spc="-100" dirty="0"/>
              <a:t>x</a:t>
            </a:r>
            <a:r>
              <a:rPr u="none" spc="-65" dirty="0"/>
              <a:t>i</a:t>
            </a:r>
            <a:r>
              <a:rPr u="none" spc="-110" dirty="0"/>
              <a:t>n</a:t>
            </a:r>
            <a:r>
              <a:rPr u="none" dirty="0"/>
              <a:t>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2044" y="3238322"/>
            <a:ext cx="7137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7555" algn="l"/>
              </a:tabLst>
            </a:pPr>
            <a:r>
              <a:rPr sz="2400" dirty="0">
                <a:latin typeface="Calibri"/>
                <a:cs typeface="Calibri"/>
              </a:rPr>
              <a:t>CS44	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Communications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270662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 dirty="0"/>
              <a:t> </a:t>
            </a:r>
            <a:r>
              <a:rPr spc="-75" dirty="0"/>
              <a:t>Outline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90991"/>
            <a:ext cx="5027930" cy="30410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Multiplexing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Frequency-Division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Multiplexing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Wavelength-Division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Multiplexing</a:t>
            </a:r>
            <a:endParaRPr sz="2400">
              <a:solidFill>
                <a:srgbClr val="FF0000"/>
              </a:solidFill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Time-Division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Multiplexing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Spread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Spectrum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Hopping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Spread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Direct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Spread</a:t>
            </a:r>
            <a:r>
              <a:rPr sz="2400" spc="-5" dirty="0">
                <a:latin typeface="Calibri"/>
                <a:cs typeface="Calibri"/>
              </a:rPr>
              <a:t> Spectrum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241292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 dirty="0"/>
              <a:t> </a:t>
            </a:r>
            <a:r>
              <a:rPr spc="-60" dirty="0"/>
              <a:t>Multiplexing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85494"/>
            <a:ext cx="8514715" cy="46831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89230" marR="807085" indent="-177165">
              <a:lnSpc>
                <a:spcPct val="80000"/>
              </a:lnSpc>
              <a:spcBef>
                <a:spcPts val="72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10" dirty="0">
                <a:latin typeface="Calibri"/>
                <a:cs typeface="Calibri"/>
              </a:rPr>
              <a:t>Process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combining </a:t>
            </a:r>
            <a:r>
              <a:rPr sz="2600" dirty="0">
                <a:latin typeface="Calibri"/>
                <a:cs typeface="Calibri"/>
              </a:rPr>
              <a:t>multiple </a:t>
            </a:r>
            <a:r>
              <a:rPr sz="2600" spc="-5" dirty="0">
                <a:latin typeface="Calibri"/>
                <a:cs typeface="Calibri"/>
              </a:rPr>
              <a:t>signals (analog or digital),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commonly from </a:t>
            </a:r>
            <a:r>
              <a:rPr sz="2600" spc="-5" dirty="0">
                <a:latin typeface="Calibri"/>
                <a:cs typeface="Calibri"/>
              </a:rPr>
              <a:t>slow devices, </a:t>
            </a:r>
            <a:r>
              <a:rPr sz="2600" spc="-15" dirty="0">
                <a:latin typeface="Calibri"/>
                <a:cs typeface="Calibri"/>
              </a:rPr>
              <a:t>onto </a:t>
            </a:r>
            <a:r>
              <a:rPr sz="2600" dirty="0">
                <a:latin typeface="Calibri"/>
                <a:cs typeface="Calibri"/>
              </a:rPr>
              <a:t>one </a:t>
            </a:r>
            <a:r>
              <a:rPr sz="2600" spc="-5" dirty="0">
                <a:latin typeface="Calibri"/>
                <a:cs typeface="Calibri"/>
              </a:rPr>
              <a:t>very </a:t>
            </a:r>
            <a:r>
              <a:rPr sz="2600" spc="-20" dirty="0">
                <a:latin typeface="Calibri"/>
                <a:cs typeface="Calibri"/>
              </a:rPr>
              <a:t>fast 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communications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</a:t>
            </a:r>
            <a:endParaRPr sz="2600">
              <a:latin typeface="Calibri"/>
              <a:cs typeface="Calibri"/>
            </a:endParaRPr>
          </a:p>
          <a:p>
            <a:pPr marL="419100" marR="528955" lvl="1" indent="-182880">
              <a:lnSpc>
                <a:spcPct val="80000"/>
              </a:lnSpc>
              <a:spcBef>
                <a:spcPts val="414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10" dirty="0">
                <a:latin typeface="Calibri"/>
                <a:cs typeface="Calibri"/>
              </a:rPr>
              <a:t>achieved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device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called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Multiplexer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(MUX)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Demultiplexer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(DEMUX)</a:t>
            </a:r>
            <a:endParaRPr sz="2200">
              <a:latin typeface="Calibri"/>
              <a:cs typeface="Calibri"/>
            </a:endParaRPr>
          </a:p>
          <a:p>
            <a:pPr marL="640080" marR="98425" lvl="2" indent="-182880">
              <a:lnSpc>
                <a:spcPts val="1630"/>
              </a:lnSpc>
              <a:spcBef>
                <a:spcPts val="60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spc="-5" dirty="0">
                <a:latin typeface="Calibri"/>
                <a:cs typeface="Calibri"/>
              </a:rPr>
              <a:t>MUX: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combines </a:t>
            </a:r>
            <a:r>
              <a:rPr sz="1700" dirty="0">
                <a:latin typeface="Calibri"/>
                <a:cs typeface="Calibri"/>
              </a:rPr>
              <a:t>the lines </a:t>
            </a:r>
            <a:r>
              <a:rPr sz="1700" spc="-10" dirty="0">
                <a:latin typeface="Calibri"/>
                <a:cs typeface="Calibri"/>
              </a:rPr>
              <a:t>at </a:t>
            </a:r>
            <a:r>
              <a:rPr sz="1700" dirty="0">
                <a:latin typeface="Calibri"/>
                <a:cs typeface="Calibri"/>
              </a:rPr>
              <a:t>sender </a:t>
            </a:r>
            <a:r>
              <a:rPr sz="1700" spc="-5" dirty="0">
                <a:latin typeface="Calibri"/>
                <a:cs typeface="Calibri"/>
              </a:rPr>
              <a:t>on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5" dirty="0">
                <a:latin typeface="Calibri"/>
                <a:cs typeface="Calibri"/>
              </a:rPr>
              <a:t>left to direct </a:t>
            </a:r>
            <a:r>
              <a:rPr sz="1700" dirty="0">
                <a:latin typeface="Calibri"/>
                <a:cs typeface="Calibri"/>
              </a:rPr>
              <a:t>their </a:t>
            </a:r>
            <a:r>
              <a:rPr sz="1700" spc="-5" dirty="0">
                <a:latin typeface="Calibri"/>
                <a:cs typeface="Calibri"/>
              </a:rPr>
              <a:t>transmission streams into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single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stream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(many-to-one)</a:t>
            </a:r>
            <a:endParaRPr sz="1700">
              <a:latin typeface="Calibri"/>
              <a:cs typeface="Calibri"/>
            </a:endParaRPr>
          </a:p>
          <a:p>
            <a:pPr marL="640080" lvl="2" indent="-183515">
              <a:lnSpc>
                <a:spcPts val="1835"/>
              </a:lnSpc>
              <a:spcBef>
                <a:spcPts val="21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spc="-5" dirty="0">
                <a:latin typeface="Calibri"/>
                <a:cs typeface="Calibri"/>
              </a:rPr>
              <a:t>DEMUX: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separates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stream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at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receiver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back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its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component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transmissions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(one-to-</a:t>
            </a:r>
            <a:endParaRPr sz="1700">
              <a:latin typeface="Calibri"/>
              <a:cs typeface="Calibri"/>
            </a:endParaRPr>
          </a:p>
          <a:p>
            <a:pPr marL="640080">
              <a:lnSpc>
                <a:spcPts val="1835"/>
              </a:lnSpc>
            </a:pPr>
            <a:r>
              <a:rPr sz="1700" spc="-10" dirty="0">
                <a:latin typeface="Calibri"/>
                <a:cs typeface="Calibri"/>
              </a:rPr>
              <a:t>many)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directs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them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their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corresponding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lines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Calibri"/>
              <a:cs typeface="Calibri"/>
            </a:endParaRPr>
          </a:p>
          <a:p>
            <a:pPr marL="189230" marR="5080" indent="-177165">
              <a:lnSpc>
                <a:spcPct val="80000"/>
              </a:lnSpc>
              <a:spcBef>
                <a:spcPts val="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allow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simultaneous transmission of multiple signals </a:t>
            </a:r>
            <a:r>
              <a:rPr sz="2600" spc="-10" dirty="0">
                <a:latin typeface="Calibri"/>
                <a:cs typeface="Calibri"/>
              </a:rPr>
              <a:t>across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single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data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525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10" dirty="0">
                <a:latin typeface="Calibri"/>
                <a:cs typeface="Calibri"/>
              </a:rPr>
              <a:t>Link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physical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419100" marR="55244" lvl="1" indent="-182880">
              <a:lnSpc>
                <a:spcPct val="8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latin typeface="Calibri"/>
                <a:cs typeface="Calibri"/>
              </a:rPr>
              <a:t>Channel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Calibri"/>
                <a:cs typeface="Calibri"/>
              </a:rPr>
              <a:t>portion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link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carries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transmission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between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given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pair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lines</a:t>
            </a:r>
            <a:endParaRPr sz="22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21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700" dirty="0">
                <a:latin typeface="Calibri"/>
                <a:cs typeface="Calibri"/>
              </a:rPr>
              <a:t>One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link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can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have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many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</a:t>
            </a:r>
            <a:r>
              <a:rPr sz="1700" i="1" dirty="0">
                <a:latin typeface="Calibri"/>
                <a:cs typeface="Calibri"/>
              </a:rPr>
              <a:t>n)</a:t>
            </a:r>
            <a:r>
              <a:rPr sz="1700" i="1" spc="-2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channels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70154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630" dirty="0">
                <a:latin typeface="Times New Roman"/>
                <a:cs typeface="Times New Roman"/>
              </a:rPr>
              <a:t> </a:t>
            </a:r>
            <a:r>
              <a:rPr spc="-60" dirty="0"/>
              <a:t>Multiplexing</a:t>
            </a:r>
            <a:r>
              <a:rPr spc="-160" dirty="0"/>
              <a:t> </a:t>
            </a:r>
            <a:r>
              <a:rPr dirty="0"/>
              <a:t>…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763" y="5484063"/>
            <a:ext cx="8140700" cy="64770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9230" marR="5080" indent="-177165">
              <a:lnSpc>
                <a:spcPct val="70000"/>
              </a:lnSpc>
              <a:spcBef>
                <a:spcPts val="9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dirty="0">
                <a:latin typeface="Calibri"/>
                <a:cs typeface="Calibri"/>
              </a:rPr>
              <a:t>Carrier </a:t>
            </a:r>
            <a:r>
              <a:rPr sz="2400" spc="-5" dirty="0">
                <a:latin typeface="Calibri"/>
                <a:cs typeface="Calibri"/>
              </a:rPr>
              <a:t>division </a:t>
            </a:r>
            <a:r>
              <a:rPr sz="2400" dirty="0">
                <a:latin typeface="Calibri"/>
                <a:cs typeface="Calibri"/>
              </a:rPr>
              <a:t>multiple access </a:t>
            </a:r>
            <a:r>
              <a:rPr sz="2400" spc="-5" dirty="0">
                <a:latin typeface="Calibri"/>
                <a:cs typeface="Calibri"/>
              </a:rPr>
              <a:t>(CDMA)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considered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spc="-15" dirty="0">
                <a:latin typeface="Calibri"/>
                <a:cs typeface="Calibri"/>
              </a:rPr>
              <a:t>fourth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multiplexing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category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200" y="1676400"/>
            <a:ext cx="8763000" cy="2108200"/>
            <a:chOff x="76200" y="1676400"/>
            <a:chExt cx="8763000" cy="2108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676400"/>
              <a:ext cx="7315200" cy="21076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69758" y="2743187"/>
              <a:ext cx="1369695" cy="369570"/>
            </a:xfrm>
            <a:custGeom>
              <a:avLst/>
              <a:gdLst/>
              <a:ahLst/>
              <a:cxnLst/>
              <a:rect l="l" t="t" r="r" b="b"/>
              <a:pathLst>
                <a:path w="1369695" h="369569">
                  <a:moveTo>
                    <a:pt x="1369441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369441" y="369328"/>
                  </a:lnTo>
                  <a:lnTo>
                    <a:pt x="136944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3828669"/>
            <a:ext cx="18764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Analog </a:t>
            </a:r>
            <a:r>
              <a:rPr sz="1800" spc="-10" dirty="0">
                <a:latin typeface="Calibri"/>
                <a:cs typeface="Calibri"/>
              </a:rPr>
              <a:t>Multiplexing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combine </a:t>
            </a:r>
            <a:r>
              <a:rPr sz="1800" spc="-5" dirty="0">
                <a:latin typeface="Calibri"/>
                <a:cs typeface="Calibri"/>
              </a:rPr>
              <a:t>analog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4975" y="3847287"/>
            <a:ext cx="18764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Analog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Multiplexing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combine optical </a:t>
            </a:r>
            <a:r>
              <a:rPr sz="1800" spc="-5" dirty="0">
                <a:latin typeface="Calibri"/>
                <a:cs typeface="Calibri"/>
              </a:rPr>
              <a:t> signals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7428" y="3828669"/>
            <a:ext cx="2060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Digital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multiplexing </a:t>
            </a:r>
            <a:r>
              <a:rPr sz="1800" spc="-5" dirty="0">
                <a:latin typeface="Calibri"/>
                <a:cs typeface="Calibri"/>
              </a:rPr>
              <a:t> technique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combine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7428" y="4377308"/>
            <a:ext cx="236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several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9758" y="2743187"/>
            <a:ext cx="1369695" cy="369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synchronous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67600" y="3352774"/>
            <a:ext cx="1592580" cy="64643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Asynchronous/</a:t>
            </a:r>
            <a:endParaRPr sz="18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statistical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04023" y="3007105"/>
            <a:ext cx="316230" cy="346075"/>
            <a:chOff x="7304023" y="3007105"/>
            <a:chExt cx="316230" cy="346075"/>
          </a:xfrm>
        </p:grpSpPr>
        <p:sp>
          <p:nvSpPr>
            <p:cNvPr id="15" name="object 15"/>
            <p:cNvSpPr/>
            <p:nvPr/>
          </p:nvSpPr>
          <p:spPr>
            <a:xfrm>
              <a:off x="7311389" y="3007105"/>
              <a:ext cx="309245" cy="141605"/>
            </a:xfrm>
            <a:custGeom>
              <a:avLst/>
              <a:gdLst/>
              <a:ahLst/>
              <a:cxnLst/>
              <a:rect l="l" t="t" r="r" b="b"/>
              <a:pathLst>
                <a:path w="309245" h="141605">
                  <a:moveTo>
                    <a:pt x="282146" y="33147"/>
                  </a:moveTo>
                  <a:lnTo>
                    <a:pt x="274319" y="33147"/>
                  </a:lnTo>
                  <a:lnTo>
                    <a:pt x="281939" y="63881"/>
                  </a:lnTo>
                  <a:lnTo>
                    <a:pt x="225129" y="78083"/>
                  </a:lnTo>
                  <a:lnTo>
                    <a:pt x="188086" y="114173"/>
                  </a:lnTo>
                  <a:lnTo>
                    <a:pt x="184564" y="119364"/>
                  </a:lnTo>
                  <a:lnTo>
                    <a:pt x="183340" y="125317"/>
                  </a:lnTo>
                  <a:lnTo>
                    <a:pt x="184425" y="131318"/>
                  </a:lnTo>
                  <a:lnTo>
                    <a:pt x="187832" y="136652"/>
                  </a:lnTo>
                  <a:lnTo>
                    <a:pt x="193024" y="140174"/>
                  </a:lnTo>
                  <a:lnTo>
                    <a:pt x="198977" y="141398"/>
                  </a:lnTo>
                  <a:lnTo>
                    <a:pt x="204977" y="140313"/>
                  </a:lnTo>
                  <a:lnTo>
                    <a:pt x="210311" y="136906"/>
                  </a:lnTo>
                  <a:lnTo>
                    <a:pt x="308736" y="40894"/>
                  </a:lnTo>
                  <a:lnTo>
                    <a:pt x="282146" y="33147"/>
                  </a:lnTo>
                  <a:close/>
                </a:path>
                <a:path w="309245" h="141605">
                  <a:moveTo>
                    <a:pt x="217441" y="47366"/>
                  </a:moveTo>
                  <a:lnTo>
                    <a:pt x="0" y="101727"/>
                  </a:lnTo>
                  <a:lnTo>
                    <a:pt x="7619" y="132461"/>
                  </a:lnTo>
                  <a:lnTo>
                    <a:pt x="225129" y="78083"/>
                  </a:lnTo>
                  <a:lnTo>
                    <a:pt x="247629" y="56162"/>
                  </a:lnTo>
                  <a:lnTo>
                    <a:pt x="217441" y="47366"/>
                  </a:lnTo>
                  <a:close/>
                </a:path>
                <a:path w="309245" h="141605">
                  <a:moveTo>
                    <a:pt x="247629" y="56162"/>
                  </a:moveTo>
                  <a:lnTo>
                    <a:pt x="225129" y="78083"/>
                  </a:lnTo>
                  <a:lnTo>
                    <a:pt x="281939" y="63881"/>
                  </a:lnTo>
                  <a:lnTo>
                    <a:pt x="273684" y="63754"/>
                  </a:lnTo>
                  <a:lnTo>
                    <a:pt x="247629" y="56162"/>
                  </a:lnTo>
                  <a:close/>
                </a:path>
                <a:path w="309245" h="141605">
                  <a:moveTo>
                    <a:pt x="267080" y="37211"/>
                  </a:moveTo>
                  <a:lnTo>
                    <a:pt x="247629" y="56162"/>
                  </a:lnTo>
                  <a:lnTo>
                    <a:pt x="273684" y="63754"/>
                  </a:lnTo>
                  <a:lnTo>
                    <a:pt x="267080" y="37211"/>
                  </a:lnTo>
                  <a:close/>
                </a:path>
                <a:path w="309245" h="141605">
                  <a:moveTo>
                    <a:pt x="275327" y="37211"/>
                  </a:moveTo>
                  <a:lnTo>
                    <a:pt x="267080" y="37211"/>
                  </a:lnTo>
                  <a:lnTo>
                    <a:pt x="273684" y="63754"/>
                  </a:lnTo>
                  <a:lnTo>
                    <a:pt x="281908" y="63754"/>
                  </a:lnTo>
                  <a:lnTo>
                    <a:pt x="275327" y="37211"/>
                  </a:lnTo>
                  <a:close/>
                </a:path>
                <a:path w="309245" h="141605">
                  <a:moveTo>
                    <a:pt x="274319" y="33147"/>
                  </a:moveTo>
                  <a:lnTo>
                    <a:pt x="217441" y="47366"/>
                  </a:lnTo>
                  <a:lnTo>
                    <a:pt x="247629" y="56162"/>
                  </a:lnTo>
                  <a:lnTo>
                    <a:pt x="267080" y="37211"/>
                  </a:lnTo>
                  <a:lnTo>
                    <a:pt x="275327" y="37211"/>
                  </a:lnTo>
                  <a:lnTo>
                    <a:pt x="274319" y="33147"/>
                  </a:lnTo>
                  <a:close/>
                </a:path>
                <a:path w="309245" h="141605">
                  <a:moveTo>
                    <a:pt x="168275" y="0"/>
                  </a:moveTo>
                  <a:lnTo>
                    <a:pt x="159384" y="4826"/>
                  </a:lnTo>
                  <a:lnTo>
                    <a:pt x="156971" y="13335"/>
                  </a:lnTo>
                  <a:lnTo>
                    <a:pt x="154558" y="21717"/>
                  </a:lnTo>
                  <a:lnTo>
                    <a:pt x="159384" y="30480"/>
                  </a:lnTo>
                  <a:lnTo>
                    <a:pt x="217441" y="47366"/>
                  </a:lnTo>
                  <a:lnTo>
                    <a:pt x="274319" y="33147"/>
                  </a:lnTo>
                  <a:lnTo>
                    <a:pt x="282146" y="33147"/>
                  </a:lnTo>
                  <a:lnTo>
                    <a:pt x="168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4023" y="3113023"/>
              <a:ext cx="239775" cy="23977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9293" y="6570980"/>
            <a:ext cx="93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4007"/>
            <a:ext cx="9144000" cy="1097280"/>
            <a:chOff x="0" y="64007"/>
            <a:chExt cx="9144000" cy="1097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859024" cy="1097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2911" y="64007"/>
              <a:ext cx="1118615" cy="1097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5416" y="64007"/>
              <a:ext cx="1456944" cy="10972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6248" y="64007"/>
              <a:ext cx="1118615" cy="1097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8751" y="64007"/>
              <a:ext cx="6175248" cy="109728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164" y="242773"/>
            <a:ext cx="85890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0" dirty="0">
                <a:latin typeface="Arial"/>
                <a:cs typeface="Arial"/>
              </a:rPr>
              <a:t>Analog-to-analog</a:t>
            </a:r>
            <a:r>
              <a:rPr b="0" spc="-210" dirty="0">
                <a:latin typeface="Arial"/>
                <a:cs typeface="Arial"/>
              </a:rPr>
              <a:t> </a:t>
            </a:r>
            <a:r>
              <a:rPr b="0" spc="-45" dirty="0">
                <a:latin typeface="Arial"/>
                <a:cs typeface="Arial"/>
              </a:rPr>
              <a:t>conversion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724" y="1354277"/>
            <a:ext cx="8758555" cy="4331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3845" marR="752475" indent="-271780">
              <a:lnSpc>
                <a:spcPct val="100000"/>
              </a:lnSpc>
              <a:spcBef>
                <a:spcPts val="110"/>
              </a:spcBef>
              <a:buClr>
                <a:srgbClr val="1CACE3"/>
              </a:buClr>
              <a:buFont typeface="Arial"/>
              <a:buChar char="•"/>
              <a:tabLst>
                <a:tab pos="28448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signal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new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smaller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endParaRPr sz="2800">
              <a:latin typeface="Calibri"/>
              <a:cs typeface="Calibri"/>
            </a:endParaRPr>
          </a:p>
          <a:p>
            <a:pPr marL="911860" lvl="1" indent="-442595">
              <a:lnSpc>
                <a:spcPct val="100000"/>
              </a:lnSpc>
              <a:spcBef>
                <a:spcPts val="425"/>
              </a:spcBef>
              <a:buClr>
                <a:srgbClr val="1CACE3"/>
              </a:buClr>
              <a:buChar char="◦"/>
              <a:tabLst>
                <a:tab pos="911860" algn="l"/>
                <a:tab pos="91249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when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band-pass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channel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available</a:t>
            </a:r>
            <a:endParaRPr sz="2400">
              <a:latin typeface="Calibri"/>
              <a:cs typeface="Calibri"/>
            </a:endParaRPr>
          </a:p>
          <a:p>
            <a:pPr marL="283845" indent="-271780">
              <a:lnSpc>
                <a:spcPct val="100000"/>
              </a:lnSpc>
              <a:spcBef>
                <a:spcPts val="1595"/>
              </a:spcBef>
              <a:buClr>
                <a:srgbClr val="1CACE3"/>
              </a:buClr>
              <a:buFont typeface="Arial"/>
              <a:buChar char="•"/>
              <a:tabLst>
                <a:tab pos="28448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Three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methods:</a:t>
            </a:r>
            <a:endParaRPr sz="2800">
              <a:latin typeface="Calibri"/>
              <a:cs typeface="Calibri"/>
            </a:endParaRPr>
          </a:p>
          <a:p>
            <a:pPr marL="911860" lvl="1" indent="-442595">
              <a:lnSpc>
                <a:spcPct val="100000"/>
              </a:lnSpc>
              <a:spcBef>
                <a:spcPts val="425"/>
              </a:spcBef>
              <a:buClr>
                <a:srgbClr val="1CACE3"/>
              </a:buClr>
              <a:buChar char="◦"/>
              <a:tabLst>
                <a:tab pos="911860" algn="l"/>
                <a:tab pos="912494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(AM)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endParaRPr sz="2400">
              <a:latin typeface="Calibri"/>
              <a:cs typeface="Calibri"/>
            </a:endParaRPr>
          </a:p>
          <a:p>
            <a:pPr marL="911860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  <a:p>
            <a:pPr marL="911860" lvl="1" indent="-442595">
              <a:lnSpc>
                <a:spcPct val="100000"/>
              </a:lnSpc>
              <a:spcBef>
                <a:spcPts val="605"/>
              </a:spcBef>
              <a:buClr>
                <a:srgbClr val="1CACE3"/>
              </a:buClr>
              <a:buChar char="◦"/>
              <a:tabLst>
                <a:tab pos="911860" algn="l"/>
                <a:tab pos="912494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(FM):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endParaRPr sz="2400">
              <a:latin typeface="Calibri"/>
              <a:cs typeface="Calibri"/>
            </a:endParaRPr>
          </a:p>
          <a:p>
            <a:pPr marL="911860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analog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  <a:p>
            <a:pPr marL="911860" marR="5080" lvl="1" indent="-442595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Char char="◦"/>
              <a:tabLst>
                <a:tab pos="911860" algn="l"/>
                <a:tab pos="912494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(PM):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changed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show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3943"/>
            <a:ext cx="8982075" cy="841375"/>
            <a:chOff x="0" y="313943"/>
            <a:chExt cx="8982075" cy="84137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943"/>
              <a:ext cx="8284464" cy="8321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431673"/>
            <a:ext cx="886683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55" dirty="0"/>
              <a:t>Frequency</a:t>
            </a:r>
            <a:r>
              <a:rPr sz="4000" u="none" spc="-155" dirty="0"/>
              <a:t> </a:t>
            </a:r>
            <a:r>
              <a:rPr sz="4000" u="none" spc="-45" dirty="0"/>
              <a:t>Division</a:t>
            </a:r>
            <a:r>
              <a:rPr sz="4000" u="none" spc="-125" dirty="0"/>
              <a:t> </a:t>
            </a:r>
            <a:r>
              <a:rPr sz="4000" u="none" spc="-55" dirty="0"/>
              <a:t>Multiplexing</a:t>
            </a:r>
            <a:r>
              <a:rPr sz="4000" u="none" spc="-120" dirty="0"/>
              <a:t> </a:t>
            </a:r>
            <a:r>
              <a:rPr sz="4000" u="none" spc="-45" dirty="0"/>
              <a:t>(FDM)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40588" y="2406523"/>
            <a:ext cx="8522970" cy="25717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9230" marR="5080" indent="-177165">
              <a:lnSpc>
                <a:spcPts val="3020"/>
              </a:lnSpc>
              <a:spcBef>
                <a:spcPts val="48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applied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(hertz)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greater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combined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transmitted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1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Medium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BW</a:t>
            </a:r>
            <a:endParaRPr sz="2400">
              <a:latin typeface="Calibri"/>
              <a:cs typeface="Calibri"/>
            </a:endParaRPr>
          </a:p>
          <a:p>
            <a:pPr marL="189230" marR="196215" indent="-177165">
              <a:lnSpc>
                <a:spcPts val="3020"/>
              </a:lnSpc>
              <a:spcBef>
                <a:spcPts val="162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30" dirty="0">
                <a:latin typeface="Calibri"/>
                <a:cs typeface="Calibri"/>
              </a:rPr>
              <a:t>Transmitting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along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high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speed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simultaneously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2145" y="1234439"/>
            <a:ext cx="8333740" cy="1103630"/>
            <a:chOff x="422145" y="1234439"/>
            <a:chExt cx="8333740" cy="11036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45" y="1280179"/>
              <a:ext cx="8333236" cy="10576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722" y="1331887"/>
              <a:ext cx="8229600" cy="954405"/>
            </a:xfrm>
            <a:custGeom>
              <a:avLst/>
              <a:gdLst/>
              <a:ahLst/>
              <a:cxnLst/>
              <a:rect l="l" t="t" r="r" b="b"/>
              <a:pathLst>
                <a:path w="8229600" h="954405">
                  <a:moveTo>
                    <a:pt x="8229600" y="0"/>
                  </a:moveTo>
                  <a:lnTo>
                    <a:pt x="0" y="0"/>
                  </a:lnTo>
                  <a:lnTo>
                    <a:pt x="0" y="954112"/>
                  </a:lnTo>
                  <a:lnTo>
                    <a:pt x="8229600" y="95411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08" y="1234439"/>
              <a:ext cx="7786116" cy="6111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2039112" cy="8153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448436"/>
            <a:ext cx="1428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60" dirty="0"/>
              <a:t>F</a:t>
            </a:r>
            <a:r>
              <a:rPr sz="4000" u="none" spc="-55" dirty="0"/>
              <a:t>D</a:t>
            </a:r>
            <a:r>
              <a:rPr sz="4000" u="none" spc="-5" dirty="0"/>
              <a:t>M</a:t>
            </a:r>
            <a:r>
              <a:rPr sz="4000" u="none" spc="-120" dirty="0"/>
              <a:t> </a:t>
            </a:r>
            <a:r>
              <a:rPr sz="4000" u="none" spc="-5" dirty="0"/>
              <a:t>…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290991"/>
            <a:ext cx="8549640" cy="449516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spc="-10" dirty="0">
                <a:latin typeface="Calibri"/>
                <a:cs typeface="Calibri"/>
              </a:rPr>
              <a:t> signal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modulated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carrier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frequency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Carrier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frequencies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separated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sufficient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bandwidth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accommodate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modulated </a:t>
            </a:r>
            <a:r>
              <a:rPr sz="2400" spc="-5" dirty="0">
                <a:latin typeface="Calibri"/>
                <a:cs typeface="Calibri"/>
              </a:rPr>
              <a:t>signal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various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signals</a:t>
            </a:r>
            <a:r>
              <a:rPr sz="1800" spc="-15" dirty="0">
                <a:latin typeface="Calibri"/>
                <a:cs typeface="Calibri"/>
              </a:rPr>
              <a:t> travel</a:t>
            </a:r>
            <a:endParaRPr sz="1800">
              <a:latin typeface="Calibri"/>
              <a:cs typeface="Calibri"/>
            </a:endParaRPr>
          </a:p>
          <a:p>
            <a:pPr marL="817244" marR="5080" lvl="3" indent="-182880">
              <a:lnSpc>
                <a:spcPts val="1939"/>
              </a:lnSpc>
              <a:spcBef>
                <a:spcPts val="635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5" dirty="0">
                <a:latin typeface="Calibri"/>
                <a:cs typeface="Calibri"/>
              </a:rPr>
              <a:t>Channels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separated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strips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-guard</a:t>
            </a:r>
            <a:r>
              <a:rPr sz="1800" dirty="0">
                <a:latin typeface="Calibri"/>
                <a:cs typeface="Calibri"/>
              </a:rPr>
              <a:t> bands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-to </a:t>
            </a:r>
            <a:r>
              <a:rPr sz="1800" spc="-10" dirty="0">
                <a:latin typeface="Calibri"/>
                <a:cs typeface="Calibri"/>
              </a:rPr>
              <a:t>prevent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overlapping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6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addition,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carrier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interfere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frequencies</a:t>
            </a:r>
            <a:endParaRPr sz="1800">
              <a:latin typeface="Calibri"/>
              <a:cs typeface="Calibri"/>
            </a:endParaRPr>
          </a:p>
          <a:p>
            <a:pPr marL="189230" marR="179070" indent="-177165">
              <a:lnSpc>
                <a:spcPts val="3020"/>
              </a:lnSpc>
              <a:spcBef>
                <a:spcPts val="158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These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modulated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single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composite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transported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broadcast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radio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6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Channel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allocated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even</a:t>
            </a:r>
            <a:r>
              <a:rPr sz="2800" spc="-5" dirty="0">
                <a:latin typeface="Calibri"/>
                <a:cs typeface="Calibri"/>
              </a:rPr>
              <a:t> if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7417308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9400236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0" dirty="0"/>
              <a:t>Conceptual</a:t>
            </a:r>
            <a:r>
              <a:rPr u="none" spc="-175" dirty="0"/>
              <a:t> </a:t>
            </a:r>
            <a:r>
              <a:rPr u="none" spc="-50" dirty="0"/>
              <a:t>View</a:t>
            </a:r>
            <a:r>
              <a:rPr u="none" spc="-135" dirty="0"/>
              <a:t> </a:t>
            </a:r>
            <a:r>
              <a:rPr u="none" spc="-25" dirty="0"/>
              <a:t>of</a:t>
            </a:r>
            <a:r>
              <a:rPr u="none" spc="-130" dirty="0"/>
              <a:t> </a:t>
            </a:r>
            <a:r>
              <a:rPr u="none" spc="-35" dirty="0"/>
              <a:t>FDM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371600"/>
            <a:ext cx="6999351" cy="176212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737675" y="3577399"/>
            <a:ext cx="3211195" cy="2159635"/>
            <a:chOff x="2737675" y="3577399"/>
            <a:chExt cx="3211195" cy="2159635"/>
          </a:xfrm>
        </p:grpSpPr>
        <p:sp>
          <p:nvSpPr>
            <p:cNvPr id="8" name="object 8"/>
            <p:cNvSpPr/>
            <p:nvPr/>
          </p:nvSpPr>
          <p:spPr>
            <a:xfrm>
              <a:off x="3656838" y="3582161"/>
              <a:ext cx="2286000" cy="1729105"/>
            </a:xfrm>
            <a:custGeom>
              <a:avLst/>
              <a:gdLst/>
              <a:ahLst/>
              <a:cxnLst/>
              <a:rect l="l" t="t" r="r" b="b"/>
              <a:pathLst>
                <a:path w="2286000" h="1729104">
                  <a:moveTo>
                    <a:pt x="0" y="0"/>
                  </a:moveTo>
                  <a:lnTo>
                    <a:pt x="0" y="1303527"/>
                  </a:lnTo>
                  <a:lnTo>
                    <a:pt x="2286000" y="1728851"/>
                  </a:lnTo>
                  <a:lnTo>
                    <a:pt x="2286000" y="425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6838" y="3582161"/>
              <a:ext cx="2286000" cy="1729105"/>
            </a:xfrm>
            <a:custGeom>
              <a:avLst/>
              <a:gdLst/>
              <a:ahLst/>
              <a:cxnLst/>
              <a:rect l="l" t="t" r="r" b="b"/>
              <a:pathLst>
                <a:path w="2286000" h="1729104">
                  <a:moveTo>
                    <a:pt x="0" y="0"/>
                  </a:moveTo>
                  <a:lnTo>
                    <a:pt x="2286000" y="425323"/>
                  </a:lnTo>
                  <a:lnTo>
                    <a:pt x="2286000" y="1728851"/>
                  </a:lnTo>
                  <a:lnTo>
                    <a:pt x="0" y="130352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2800" y="3722750"/>
              <a:ext cx="2286000" cy="1727200"/>
            </a:xfrm>
            <a:custGeom>
              <a:avLst/>
              <a:gdLst/>
              <a:ahLst/>
              <a:cxnLst/>
              <a:rect l="l" t="t" r="r" b="b"/>
              <a:pathLst>
                <a:path w="2286000" h="1727200">
                  <a:moveTo>
                    <a:pt x="0" y="0"/>
                  </a:moveTo>
                  <a:lnTo>
                    <a:pt x="0" y="1302258"/>
                  </a:lnTo>
                  <a:lnTo>
                    <a:pt x="2286000" y="1727200"/>
                  </a:lnTo>
                  <a:lnTo>
                    <a:pt x="2286000" y="424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2800" y="3722750"/>
              <a:ext cx="2286000" cy="1727200"/>
            </a:xfrm>
            <a:custGeom>
              <a:avLst/>
              <a:gdLst/>
              <a:ahLst/>
              <a:cxnLst/>
              <a:rect l="l" t="t" r="r" b="b"/>
              <a:pathLst>
                <a:path w="2286000" h="1727200">
                  <a:moveTo>
                    <a:pt x="0" y="0"/>
                  </a:moveTo>
                  <a:lnTo>
                    <a:pt x="2286000" y="424815"/>
                  </a:lnTo>
                  <a:lnTo>
                    <a:pt x="2286000" y="1727200"/>
                  </a:lnTo>
                  <a:lnTo>
                    <a:pt x="0" y="130225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8000" y="3862450"/>
              <a:ext cx="2286000" cy="1727200"/>
            </a:xfrm>
            <a:custGeom>
              <a:avLst/>
              <a:gdLst/>
              <a:ahLst/>
              <a:cxnLst/>
              <a:rect l="l" t="t" r="r" b="b"/>
              <a:pathLst>
                <a:path w="2286000" h="1727200">
                  <a:moveTo>
                    <a:pt x="0" y="0"/>
                  </a:moveTo>
                  <a:lnTo>
                    <a:pt x="0" y="1302258"/>
                  </a:lnTo>
                  <a:lnTo>
                    <a:pt x="2286000" y="1727136"/>
                  </a:lnTo>
                  <a:lnTo>
                    <a:pt x="2286000" y="424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48000" y="3862450"/>
              <a:ext cx="2286000" cy="1727200"/>
            </a:xfrm>
            <a:custGeom>
              <a:avLst/>
              <a:gdLst/>
              <a:ahLst/>
              <a:cxnLst/>
              <a:rect l="l" t="t" r="r" b="b"/>
              <a:pathLst>
                <a:path w="2286000" h="1727200">
                  <a:moveTo>
                    <a:pt x="0" y="0"/>
                  </a:moveTo>
                  <a:lnTo>
                    <a:pt x="2286000" y="424815"/>
                  </a:lnTo>
                  <a:lnTo>
                    <a:pt x="2286000" y="1727136"/>
                  </a:lnTo>
                  <a:lnTo>
                    <a:pt x="0" y="130225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2438" y="4002912"/>
              <a:ext cx="2286000" cy="1729105"/>
            </a:xfrm>
            <a:custGeom>
              <a:avLst/>
              <a:gdLst/>
              <a:ahLst/>
              <a:cxnLst/>
              <a:rect l="l" t="t" r="r" b="b"/>
              <a:pathLst>
                <a:path w="2286000" h="1729104">
                  <a:moveTo>
                    <a:pt x="0" y="0"/>
                  </a:moveTo>
                  <a:lnTo>
                    <a:pt x="0" y="1303401"/>
                  </a:lnTo>
                  <a:lnTo>
                    <a:pt x="2286000" y="1728749"/>
                  </a:lnTo>
                  <a:lnTo>
                    <a:pt x="2286000" y="425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2438" y="4002912"/>
              <a:ext cx="2286000" cy="1729105"/>
            </a:xfrm>
            <a:custGeom>
              <a:avLst/>
              <a:gdLst/>
              <a:ahLst/>
              <a:cxnLst/>
              <a:rect l="l" t="t" r="r" b="b"/>
              <a:pathLst>
                <a:path w="2286000" h="1729104">
                  <a:moveTo>
                    <a:pt x="0" y="0"/>
                  </a:moveTo>
                  <a:lnTo>
                    <a:pt x="2286000" y="425323"/>
                  </a:lnTo>
                  <a:lnTo>
                    <a:pt x="2286000" y="1728749"/>
                  </a:lnTo>
                  <a:lnTo>
                    <a:pt x="0" y="13034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8800" y="4002023"/>
              <a:ext cx="304800" cy="1448435"/>
            </a:xfrm>
            <a:custGeom>
              <a:avLst/>
              <a:gdLst/>
              <a:ahLst/>
              <a:cxnLst/>
              <a:rect l="l" t="t" r="r" b="b"/>
              <a:pathLst>
                <a:path w="304800" h="1448435">
                  <a:moveTo>
                    <a:pt x="304800" y="0"/>
                  </a:moveTo>
                  <a:lnTo>
                    <a:pt x="0" y="145923"/>
                  </a:lnTo>
                  <a:lnTo>
                    <a:pt x="0" y="1447927"/>
                  </a:lnTo>
                  <a:lnTo>
                    <a:pt x="304800" y="1302004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0" y="4002023"/>
              <a:ext cx="304800" cy="1448435"/>
            </a:xfrm>
            <a:custGeom>
              <a:avLst/>
              <a:gdLst/>
              <a:ahLst/>
              <a:cxnLst/>
              <a:rect l="l" t="t" r="r" b="b"/>
              <a:pathLst>
                <a:path w="304800" h="1448435">
                  <a:moveTo>
                    <a:pt x="304800" y="0"/>
                  </a:moveTo>
                  <a:lnTo>
                    <a:pt x="0" y="145923"/>
                  </a:lnTo>
                  <a:lnTo>
                    <a:pt x="0" y="1447927"/>
                  </a:lnTo>
                  <a:lnTo>
                    <a:pt x="304800" y="1302004"/>
                  </a:lnTo>
                  <a:lnTo>
                    <a:pt x="3048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0" y="4141723"/>
              <a:ext cx="304800" cy="1448435"/>
            </a:xfrm>
            <a:custGeom>
              <a:avLst/>
              <a:gdLst/>
              <a:ahLst/>
              <a:cxnLst/>
              <a:rect l="l" t="t" r="r" b="b"/>
              <a:pathLst>
                <a:path w="304800" h="1448435">
                  <a:moveTo>
                    <a:pt x="304800" y="0"/>
                  </a:moveTo>
                  <a:lnTo>
                    <a:pt x="0" y="145923"/>
                  </a:lnTo>
                  <a:lnTo>
                    <a:pt x="0" y="1447863"/>
                  </a:lnTo>
                  <a:lnTo>
                    <a:pt x="304800" y="1302004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DF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0" y="4141723"/>
              <a:ext cx="304800" cy="1448435"/>
            </a:xfrm>
            <a:custGeom>
              <a:avLst/>
              <a:gdLst/>
              <a:ahLst/>
              <a:cxnLst/>
              <a:rect l="l" t="t" r="r" b="b"/>
              <a:pathLst>
                <a:path w="304800" h="1448435">
                  <a:moveTo>
                    <a:pt x="304800" y="0"/>
                  </a:moveTo>
                  <a:lnTo>
                    <a:pt x="0" y="145923"/>
                  </a:lnTo>
                  <a:lnTo>
                    <a:pt x="0" y="1447863"/>
                  </a:lnTo>
                  <a:lnTo>
                    <a:pt x="304800" y="1302004"/>
                  </a:lnTo>
                  <a:lnTo>
                    <a:pt x="3048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29200" y="4283074"/>
              <a:ext cx="304800" cy="1447800"/>
            </a:xfrm>
            <a:custGeom>
              <a:avLst/>
              <a:gdLst/>
              <a:ahLst/>
              <a:cxnLst/>
              <a:rect l="l" t="t" r="r" b="b"/>
              <a:pathLst>
                <a:path w="304800" h="1447800">
                  <a:moveTo>
                    <a:pt x="304800" y="0"/>
                  </a:moveTo>
                  <a:lnTo>
                    <a:pt x="0" y="145923"/>
                  </a:lnTo>
                  <a:lnTo>
                    <a:pt x="0" y="1447800"/>
                  </a:lnTo>
                  <a:lnTo>
                    <a:pt x="304800" y="130187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29200" y="4283074"/>
              <a:ext cx="304800" cy="1447800"/>
            </a:xfrm>
            <a:custGeom>
              <a:avLst/>
              <a:gdLst/>
              <a:ahLst/>
              <a:cxnLst/>
              <a:rect l="l" t="t" r="r" b="b"/>
              <a:pathLst>
                <a:path w="304800" h="1447800">
                  <a:moveTo>
                    <a:pt x="304800" y="0"/>
                  </a:moveTo>
                  <a:lnTo>
                    <a:pt x="0" y="145923"/>
                  </a:lnTo>
                  <a:lnTo>
                    <a:pt x="0" y="1447800"/>
                  </a:lnTo>
                  <a:lnTo>
                    <a:pt x="304800" y="1301877"/>
                  </a:lnTo>
                  <a:lnTo>
                    <a:pt x="3048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51678" y="4225290"/>
            <a:ext cx="864235" cy="12592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Channel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Channel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31940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Channel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38437" y="3576637"/>
            <a:ext cx="3209925" cy="2135505"/>
            <a:chOff x="2738437" y="3576637"/>
            <a:chExt cx="3209925" cy="2135505"/>
          </a:xfrm>
        </p:grpSpPr>
        <p:sp>
          <p:nvSpPr>
            <p:cNvPr id="24" name="object 24"/>
            <p:cNvSpPr/>
            <p:nvPr/>
          </p:nvSpPr>
          <p:spPr>
            <a:xfrm>
              <a:off x="3352800" y="3581400"/>
              <a:ext cx="2590800" cy="560705"/>
            </a:xfrm>
            <a:custGeom>
              <a:avLst/>
              <a:gdLst/>
              <a:ahLst/>
              <a:cxnLst/>
              <a:rect l="l" t="t" r="r" b="b"/>
              <a:pathLst>
                <a:path w="2590800" h="560704">
                  <a:moveTo>
                    <a:pt x="304800" y="0"/>
                  </a:moveTo>
                  <a:lnTo>
                    <a:pt x="0" y="140081"/>
                  </a:lnTo>
                  <a:lnTo>
                    <a:pt x="2286000" y="560324"/>
                  </a:lnTo>
                  <a:lnTo>
                    <a:pt x="2590800" y="4202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800" y="3581400"/>
              <a:ext cx="2590800" cy="560705"/>
            </a:xfrm>
            <a:custGeom>
              <a:avLst/>
              <a:gdLst/>
              <a:ahLst/>
              <a:cxnLst/>
              <a:rect l="l" t="t" r="r" b="b"/>
              <a:pathLst>
                <a:path w="2590800" h="560704">
                  <a:moveTo>
                    <a:pt x="0" y="140081"/>
                  </a:moveTo>
                  <a:lnTo>
                    <a:pt x="304800" y="0"/>
                  </a:lnTo>
                  <a:lnTo>
                    <a:pt x="2590800" y="420243"/>
                  </a:lnTo>
                  <a:lnTo>
                    <a:pt x="2286000" y="560324"/>
                  </a:lnTo>
                  <a:lnTo>
                    <a:pt x="0" y="1400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8000" y="3722751"/>
              <a:ext cx="2590800" cy="560705"/>
            </a:xfrm>
            <a:custGeom>
              <a:avLst/>
              <a:gdLst/>
              <a:ahLst/>
              <a:cxnLst/>
              <a:rect l="l" t="t" r="r" b="b"/>
              <a:pathLst>
                <a:path w="2590800" h="560704">
                  <a:moveTo>
                    <a:pt x="304800" y="0"/>
                  </a:moveTo>
                  <a:lnTo>
                    <a:pt x="0" y="140081"/>
                  </a:lnTo>
                  <a:lnTo>
                    <a:pt x="2286000" y="560324"/>
                  </a:lnTo>
                  <a:lnTo>
                    <a:pt x="2590800" y="4202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DF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48000" y="3722751"/>
              <a:ext cx="2590800" cy="560705"/>
            </a:xfrm>
            <a:custGeom>
              <a:avLst/>
              <a:gdLst/>
              <a:ahLst/>
              <a:cxnLst/>
              <a:rect l="l" t="t" r="r" b="b"/>
              <a:pathLst>
                <a:path w="2590800" h="560704">
                  <a:moveTo>
                    <a:pt x="0" y="140081"/>
                  </a:moveTo>
                  <a:lnTo>
                    <a:pt x="304800" y="0"/>
                  </a:lnTo>
                  <a:lnTo>
                    <a:pt x="2590800" y="420243"/>
                  </a:lnTo>
                  <a:lnTo>
                    <a:pt x="2286000" y="560324"/>
                  </a:lnTo>
                  <a:lnTo>
                    <a:pt x="0" y="1400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43200" y="3862450"/>
              <a:ext cx="2590800" cy="560705"/>
            </a:xfrm>
            <a:custGeom>
              <a:avLst/>
              <a:gdLst/>
              <a:ahLst/>
              <a:cxnLst/>
              <a:rect l="l" t="t" r="r" b="b"/>
              <a:pathLst>
                <a:path w="2590800" h="560704">
                  <a:moveTo>
                    <a:pt x="304800" y="0"/>
                  </a:moveTo>
                  <a:lnTo>
                    <a:pt x="0" y="140081"/>
                  </a:lnTo>
                  <a:lnTo>
                    <a:pt x="2286000" y="560324"/>
                  </a:lnTo>
                  <a:lnTo>
                    <a:pt x="2590800" y="42024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43200" y="3862450"/>
              <a:ext cx="2743200" cy="1844675"/>
            </a:xfrm>
            <a:custGeom>
              <a:avLst/>
              <a:gdLst/>
              <a:ahLst/>
              <a:cxnLst/>
              <a:rect l="l" t="t" r="r" b="b"/>
              <a:pathLst>
                <a:path w="2743200" h="1844675">
                  <a:moveTo>
                    <a:pt x="0" y="140081"/>
                  </a:moveTo>
                  <a:lnTo>
                    <a:pt x="304800" y="0"/>
                  </a:lnTo>
                  <a:lnTo>
                    <a:pt x="2590800" y="420243"/>
                  </a:lnTo>
                  <a:lnTo>
                    <a:pt x="2286000" y="560324"/>
                  </a:lnTo>
                  <a:lnTo>
                    <a:pt x="0" y="140081"/>
                  </a:lnTo>
                  <a:close/>
                </a:path>
                <a:path w="2743200" h="1844675">
                  <a:moveTo>
                    <a:pt x="2452751" y="1750949"/>
                  </a:moveTo>
                  <a:lnTo>
                    <a:pt x="2452751" y="1844611"/>
                  </a:lnTo>
                </a:path>
                <a:path w="2743200" h="1844675">
                  <a:moveTo>
                    <a:pt x="2743200" y="1614424"/>
                  </a:moveTo>
                  <a:lnTo>
                    <a:pt x="2743200" y="1706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5800725" y="5332476"/>
            <a:ext cx="0" cy="93980"/>
          </a:xfrm>
          <a:custGeom>
            <a:avLst/>
            <a:gdLst/>
            <a:ahLst/>
            <a:cxnLst/>
            <a:rect l="l" t="t" r="r" b="b"/>
            <a:pathLst>
              <a:path h="93979">
                <a:moveTo>
                  <a:pt x="0" y="0"/>
                </a:moveTo>
                <a:lnTo>
                  <a:pt x="0" y="935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43753" y="5700166"/>
            <a:ext cx="200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Times New Roman"/>
                <a:cs typeface="Times New Roman"/>
              </a:rPr>
              <a:t>f</a:t>
            </a:r>
            <a:r>
              <a:rPr sz="1575" baseline="-21164" dirty="0">
                <a:latin typeface="Times New Roman"/>
                <a:cs typeface="Times New Roman"/>
              </a:rPr>
              <a:t>1</a:t>
            </a:r>
            <a:endParaRPr sz="1575" baseline="-2116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8228" y="5568492"/>
            <a:ext cx="200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Times New Roman"/>
                <a:cs typeface="Times New Roman"/>
              </a:rPr>
              <a:t>f</a:t>
            </a:r>
            <a:r>
              <a:rPr sz="1575" baseline="-21164" dirty="0">
                <a:latin typeface="Times New Roman"/>
                <a:cs typeface="Times New Roman"/>
              </a:rPr>
              <a:t>2</a:t>
            </a:r>
            <a:endParaRPr sz="1575" baseline="-21164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93409" y="5430418"/>
            <a:ext cx="200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Times New Roman"/>
                <a:cs typeface="Times New Roman"/>
              </a:rPr>
              <a:t>f</a:t>
            </a:r>
            <a:r>
              <a:rPr sz="1575" baseline="-21164" dirty="0">
                <a:latin typeface="Times New Roman"/>
                <a:cs typeface="Times New Roman"/>
              </a:rPr>
              <a:t>3</a:t>
            </a:r>
            <a:endParaRPr sz="1575" baseline="-21164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14600" y="5490209"/>
            <a:ext cx="2286000" cy="527685"/>
          </a:xfrm>
          <a:custGeom>
            <a:avLst/>
            <a:gdLst/>
            <a:ahLst/>
            <a:cxnLst/>
            <a:rect l="l" t="t" r="r" b="b"/>
            <a:pathLst>
              <a:path w="2286000" h="527685">
                <a:moveTo>
                  <a:pt x="802894" y="274688"/>
                </a:moveTo>
                <a:lnTo>
                  <a:pt x="802386" y="273253"/>
                </a:lnTo>
                <a:lnTo>
                  <a:pt x="802132" y="272707"/>
                </a:lnTo>
                <a:lnTo>
                  <a:pt x="801624" y="272326"/>
                </a:lnTo>
                <a:lnTo>
                  <a:pt x="801230" y="271945"/>
                </a:lnTo>
                <a:lnTo>
                  <a:pt x="800735" y="271703"/>
                </a:lnTo>
                <a:lnTo>
                  <a:pt x="700659" y="253822"/>
                </a:lnTo>
                <a:lnTo>
                  <a:pt x="700151" y="253873"/>
                </a:lnTo>
                <a:lnTo>
                  <a:pt x="699135" y="254292"/>
                </a:lnTo>
                <a:lnTo>
                  <a:pt x="698627" y="254698"/>
                </a:lnTo>
                <a:lnTo>
                  <a:pt x="698246" y="255308"/>
                </a:lnTo>
                <a:lnTo>
                  <a:pt x="697738" y="255917"/>
                </a:lnTo>
                <a:lnTo>
                  <a:pt x="697357" y="256730"/>
                </a:lnTo>
                <a:lnTo>
                  <a:pt x="696595" y="258787"/>
                </a:lnTo>
                <a:lnTo>
                  <a:pt x="696341" y="259994"/>
                </a:lnTo>
                <a:lnTo>
                  <a:pt x="695833" y="262788"/>
                </a:lnTo>
                <a:lnTo>
                  <a:pt x="695833" y="266992"/>
                </a:lnTo>
                <a:lnTo>
                  <a:pt x="738378" y="277114"/>
                </a:lnTo>
                <a:lnTo>
                  <a:pt x="716407" y="400405"/>
                </a:lnTo>
                <a:lnTo>
                  <a:pt x="716280" y="401535"/>
                </a:lnTo>
                <a:lnTo>
                  <a:pt x="716788" y="402513"/>
                </a:lnTo>
                <a:lnTo>
                  <a:pt x="717169" y="402958"/>
                </a:lnTo>
                <a:lnTo>
                  <a:pt x="717931" y="403339"/>
                </a:lnTo>
                <a:lnTo>
                  <a:pt x="718566" y="403733"/>
                </a:lnTo>
                <a:lnTo>
                  <a:pt x="731012" y="406184"/>
                </a:lnTo>
                <a:lnTo>
                  <a:pt x="732091" y="406120"/>
                </a:lnTo>
                <a:lnTo>
                  <a:pt x="757301" y="280492"/>
                </a:lnTo>
                <a:lnTo>
                  <a:pt x="797928" y="287743"/>
                </a:lnTo>
                <a:lnTo>
                  <a:pt x="801878" y="282994"/>
                </a:lnTo>
                <a:lnTo>
                  <a:pt x="802259" y="281787"/>
                </a:lnTo>
                <a:lnTo>
                  <a:pt x="802487" y="280492"/>
                </a:lnTo>
                <a:lnTo>
                  <a:pt x="802640" y="279006"/>
                </a:lnTo>
                <a:lnTo>
                  <a:pt x="802779" y="278269"/>
                </a:lnTo>
                <a:lnTo>
                  <a:pt x="802894" y="274688"/>
                </a:lnTo>
                <a:close/>
              </a:path>
              <a:path w="2286000" h="527685">
                <a:moveTo>
                  <a:pt x="833120" y="318312"/>
                </a:moveTo>
                <a:lnTo>
                  <a:pt x="832866" y="317817"/>
                </a:lnTo>
                <a:lnTo>
                  <a:pt x="832739" y="317334"/>
                </a:lnTo>
                <a:lnTo>
                  <a:pt x="832358" y="316877"/>
                </a:lnTo>
                <a:lnTo>
                  <a:pt x="819023" y="313664"/>
                </a:lnTo>
                <a:lnTo>
                  <a:pt x="818007" y="313715"/>
                </a:lnTo>
                <a:lnTo>
                  <a:pt x="797293" y="414985"/>
                </a:lnTo>
                <a:lnTo>
                  <a:pt x="797166" y="416090"/>
                </a:lnTo>
                <a:lnTo>
                  <a:pt x="797433" y="416534"/>
                </a:lnTo>
                <a:lnTo>
                  <a:pt x="797560" y="416979"/>
                </a:lnTo>
                <a:lnTo>
                  <a:pt x="811403" y="420649"/>
                </a:lnTo>
                <a:lnTo>
                  <a:pt x="812419" y="420585"/>
                </a:lnTo>
                <a:lnTo>
                  <a:pt x="833120" y="319328"/>
                </a:lnTo>
                <a:lnTo>
                  <a:pt x="833120" y="318312"/>
                </a:lnTo>
                <a:close/>
              </a:path>
              <a:path w="2286000" h="527685">
                <a:moveTo>
                  <a:pt x="841883" y="282117"/>
                </a:moveTo>
                <a:lnTo>
                  <a:pt x="827659" y="272770"/>
                </a:lnTo>
                <a:lnTo>
                  <a:pt x="824611" y="273011"/>
                </a:lnTo>
                <a:lnTo>
                  <a:pt x="820801" y="275513"/>
                </a:lnTo>
                <a:lnTo>
                  <a:pt x="819531" y="278269"/>
                </a:lnTo>
                <a:lnTo>
                  <a:pt x="818172" y="285762"/>
                </a:lnTo>
                <a:lnTo>
                  <a:pt x="818095" y="287743"/>
                </a:lnTo>
                <a:lnTo>
                  <a:pt x="818261" y="289661"/>
                </a:lnTo>
                <a:lnTo>
                  <a:pt x="820801" y="293230"/>
                </a:lnTo>
                <a:lnTo>
                  <a:pt x="823595" y="294500"/>
                </a:lnTo>
                <a:lnTo>
                  <a:pt x="832231" y="296037"/>
                </a:lnTo>
                <a:lnTo>
                  <a:pt x="835279" y="295795"/>
                </a:lnTo>
                <a:lnTo>
                  <a:pt x="839089" y="293293"/>
                </a:lnTo>
                <a:lnTo>
                  <a:pt x="840359" y="290550"/>
                </a:lnTo>
                <a:lnTo>
                  <a:pt x="841883" y="282117"/>
                </a:lnTo>
                <a:close/>
              </a:path>
              <a:path w="2286000" h="527685">
                <a:moveTo>
                  <a:pt x="1007491" y="376834"/>
                </a:moveTo>
                <a:lnTo>
                  <a:pt x="1007364" y="371614"/>
                </a:lnTo>
                <a:lnTo>
                  <a:pt x="1007110" y="366395"/>
                </a:lnTo>
                <a:lnTo>
                  <a:pt x="1005967" y="361670"/>
                </a:lnTo>
                <a:lnTo>
                  <a:pt x="1002588" y="354685"/>
                </a:lnTo>
                <a:lnTo>
                  <a:pt x="1002233" y="353923"/>
                </a:lnTo>
                <a:lnTo>
                  <a:pt x="974344" y="339813"/>
                </a:lnTo>
                <a:lnTo>
                  <a:pt x="968883" y="340283"/>
                </a:lnTo>
                <a:lnTo>
                  <a:pt x="942213" y="353923"/>
                </a:lnTo>
                <a:lnTo>
                  <a:pt x="941578" y="350774"/>
                </a:lnTo>
                <a:lnTo>
                  <a:pt x="940689" y="347865"/>
                </a:lnTo>
                <a:lnTo>
                  <a:pt x="939292" y="345173"/>
                </a:lnTo>
                <a:lnTo>
                  <a:pt x="938364" y="343204"/>
                </a:lnTo>
                <a:lnTo>
                  <a:pt x="938022" y="342468"/>
                </a:lnTo>
                <a:lnTo>
                  <a:pt x="937094" y="341210"/>
                </a:lnTo>
                <a:lnTo>
                  <a:pt x="936244" y="340042"/>
                </a:lnTo>
                <a:lnTo>
                  <a:pt x="934085" y="337870"/>
                </a:lnTo>
                <a:lnTo>
                  <a:pt x="931799" y="335711"/>
                </a:lnTo>
                <a:lnTo>
                  <a:pt x="929259" y="333857"/>
                </a:lnTo>
                <a:lnTo>
                  <a:pt x="926084" y="332320"/>
                </a:lnTo>
                <a:lnTo>
                  <a:pt x="923036" y="330784"/>
                </a:lnTo>
                <a:lnTo>
                  <a:pt x="919480" y="329653"/>
                </a:lnTo>
                <a:lnTo>
                  <a:pt x="909955" y="327964"/>
                </a:lnTo>
                <a:lnTo>
                  <a:pt x="904367" y="328460"/>
                </a:lnTo>
                <a:lnTo>
                  <a:pt x="892937" y="332384"/>
                </a:lnTo>
                <a:lnTo>
                  <a:pt x="886714" y="335978"/>
                </a:lnTo>
                <a:lnTo>
                  <a:pt x="879983" y="341210"/>
                </a:lnTo>
                <a:lnTo>
                  <a:pt x="882421" y="327964"/>
                </a:lnTo>
                <a:lnTo>
                  <a:pt x="882523" y="327545"/>
                </a:lnTo>
                <a:lnTo>
                  <a:pt x="882269" y="326580"/>
                </a:lnTo>
                <a:lnTo>
                  <a:pt x="881761" y="325691"/>
                </a:lnTo>
                <a:lnTo>
                  <a:pt x="881062" y="325208"/>
                </a:lnTo>
                <a:lnTo>
                  <a:pt x="880618" y="324815"/>
                </a:lnTo>
                <a:lnTo>
                  <a:pt x="869696" y="322630"/>
                </a:lnTo>
                <a:lnTo>
                  <a:pt x="868807" y="322707"/>
                </a:lnTo>
                <a:lnTo>
                  <a:pt x="848360" y="424091"/>
                </a:lnTo>
                <a:lnTo>
                  <a:pt x="848233" y="425196"/>
                </a:lnTo>
                <a:lnTo>
                  <a:pt x="848487" y="425653"/>
                </a:lnTo>
                <a:lnTo>
                  <a:pt x="848614" y="426097"/>
                </a:lnTo>
                <a:lnTo>
                  <a:pt x="862457" y="429768"/>
                </a:lnTo>
                <a:lnTo>
                  <a:pt x="863473" y="429704"/>
                </a:lnTo>
                <a:lnTo>
                  <a:pt x="864108" y="429526"/>
                </a:lnTo>
                <a:lnTo>
                  <a:pt x="864870" y="429361"/>
                </a:lnTo>
                <a:lnTo>
                  <a:pt x="865378" y="429094"/>
                </a:lnTo>
                <a:lnTo>
                  <a:pt x="866140" y="428396"/>
                </a:lnTo>
                <a:lnTo>
                  <a:pt x="866394" y="427926"/>
                </a:lnTo>
                <a:lnTo>
                  <a:pt x="866394" y="427342"/>
                </a:lnTo>
                <a:lnTo>
                  <a:pt x="878840" y="358228"/>
                </a:lnTo>
                <a:lnTo>
                  <a:pt x="884936" y="352882"/>
                </a:lnTo>
                <a:lnTo>
                  <a:pt x="890397" y="348983"/>
                </a:lnTo>
                <a:lnTo>
                  <a:pt x="900049" y="344055"/>
                </a:lnTo>
                <a:lnTo>
                  <a:pt x="904494" y="343204"/>
                </a:lnTo>
                <a:lnTo>
                  <a:pt x="911987" y="344551"/>
                </a:lnTo>
                <a:lnTo>
                  <a:pt x="924229" y="368579"/>
                </a:lnTo>
                <a:lnTo>
                  <a:pt x="924052" y="371309"/>
                </a:lnTo>
                <a:lnTo>
                  <a:pt x="923290" y="375475"/>
                </a:lnTo>
                <a:lnTo>
                  <a:pt x="912622" y="435584"/>
                </a:lnTo>
                <a:lnTo>
                  <a:pt x="912495" y="436689"/>
                </a:lnTo>
                <a:lnTo>
                  <a:pt x="912749" y="437134"/>
                </a:lnTo>
                <a:lnTo>
                  <a:pt x="912876" y="437591"/>
                </a:lnTo>
                <a:lnTo>
                  <a:pt x="926592" y="441236"/>
                </a:lnTo>
                <a:lnTo>
                  <a:pt x="927608" y="441172"/>
                </a:lnTo>
                <a:lnTo>
                  <a:pt x="943102" y="369709"/>
                </a:lnTo>
                <a:lnTo>
                  <a:pt x="949198" y="364388"/>
                </a:lnTo>
                <a:lnTo>
                  <a:pt x="954659" y="360489"/>
                </a:lnTo>
                <a:lnTo>
                  <a:pt x="964311" y="355549"/>
                </a:lnTo>
                <a:lnTo>
                  <a:pt x="968756" y="354685"/>
                </a:lnTo>
                <a:lnTo>
                  <a:pt x="976376" y="356031"/>
                </a:lnTo>
                <a:lnTo>
                  <a:pt x="979170" y="357225"/>
                </a:lnTo>
                <a:lnTo>
                  <a:pt x="981329" y="358978"/>
                </a:lnTo>
                <a:lnTo>
                  <a:pt x="983615" y="360743"/>
                </a:lnTo>
                <a:lnTo>
                  <a:pt x="985393" y="363016"/>
                </a:lnTo>
                <a:lnTo>
                  <a:pt x="987679" y="368579"/>
                </a:lnTo>
                <a:lnTo>
                  <a:pt x="988314" y="371754"/>
                </a:lnTo>
                <a:lnTo>
                  <a:pt x="988568" y="378904"/>
                </a:lnTo>
                <a:lnTo>
                  <a:pt x="988187" y="382778"/>
                </a:lnTo>
                <a:lnTo>
                  <a:pt x="987552" y="386943"/>
                </a:lnTo>
                <a:lnTo>
                  <a:pt x="976757" y="447052"/>
                </a:lnTo>
                <a:lnTo>
                  <a:pt x="976630" y="447636"/>
                </a:lnTo>
                <a:lnTo>
                  <a:pt x="976884" y="448614"/>
                </a:lnTo>
                <a:lnTo>
                  <a:pt x="990981" y="452742"/>
                </a:lnTo>
                <a:lnTo>
                  <a:pt x="991997" y="452678"/>
                </a:lnTo>
                <a:lnTo>
                  <a:pt x="992632" y="452501"/>
                </a:lnTo>
                <a:lnTo>
                  <a:pt x="993394" y="452335"/>
                </a:lnTo>
                <a:lnTo>
                  <a:pt x="1006221" y="387794"/>
                </a:lnTo>
                <a:lnTo>
                  <a:pt x="1007110" y="382219"/>
                </a:lnTo>
                <a:lnTo>
                  <a:pt x="1007491" y="376834"/>
                </a:lnTo>
                <a:close/>
              </a:path>
              <a:path w="2286000" h="527685">
                <a:moveTo>
                  <a:pt x="1124331" y="401675"/>
                </a:moveTo>
                <a:lnTo>
                  <a:pt x="1123061" y="389724"/>
                </a:lnTo>
                <a:lnTo>
                  <a:pt x="1121410" y="384314"/>
                </a:lnTo>
                <a:lnTo>
                  <a:pt x="1115822" y="374637"/>
                </a:lnTo>
                <a:lnTo>
                  <a:pt x="1114259" y="372948"/>
                </a:lnTo>
                <a:lnTo>
                  <a:pt x="1112012" y="370484"/>
                </a:lnTo>
                <a:lnTo>
                  <a:pt x="1106932" y="367017"/>
                </a:lnTo>
                <a:lnTo>
                  <a:pt x="1106932" y="399491"/>
                </a:lnTo>
                <a:lnTo>
                  <a:pt x="1105027" y="408978"/>
                </a:lnTo>
                <a:lnTo>
                  <a:pt x="1051052" y="399338"/>
                </a:lnTo>
                <a:lnTo>
                  <a:pt x="1051941" y="395338"/>
                </a:lnTo>
                <a:lnTo>
                  <a:pt x="1053338" y="391591"/>
                </a:lnTo>
                <a:lnTo>
                  <a:pt x="1079754" y="372948"/>
                </a:lnTo>
                <a:lnTo>
                  <a:pt x="1093089" y="375310"/>
                </a:lnTo>
                <a:lnTo>
                  <a:pt x="1099185" y="379209"/>
                </a:lnTo>
                <a:lnTo>
                  <a:pt x="1102741" y="385419"/>
                </a:lnTo>
                <a:lnTo>
                  <a:pt x="1106170" y="391642"/>
                </a:lnTo>
                <a:lnTo>
                  <a:pt x="1106932" y="399491"/>
                </a:lnTo>
                <a:lnTo>
                  <a:pt x="1106932" y="367017"/>
                </a:lnTo>
                <a:lnTo>
                  <a:pt x="1101979" y="363550"/>
                </a:lnTo>
                <a:lnTo>
                  <a:pt x="1095502" y="361124"/>
                </a:lnTo>
                <a:lnTo>
                  <a:pt x="1080516" y="358444"/>
                </a:lnTo>
                <a:lnTo>
                  <a:pt x="1073785" y="358533"/>
                </a:lnTo>
                <a:lnTo>
                  <a:pt x="1061085" y="361492"/>
                </a:lnTo>
                <a:lnTo>
                  <a:pt x="1055497" y="364223"/>
                </a:lnTo>
                <a:lnTo>
                  <a:pt x="1050544" y="368211"/>
                </a:lnTo>
                <a:lnTo>
                  <a:pt x="1045464" y="372198"/>
                </a:lnTo>
                <a:lnTo>
                  <a:pt x="1028954" y="415023"/>
                </a:lnTo>
                <a:lnTo>
                  <a:pt x="1028585" y="423164"/>
                </a:lnTo>
                <a:lnTo>
                  <a:pt x="1030351" y="437286"/>
                </a:lnTo>
                <a:lnTo>
                  <a:pt x="1062228" y="467309"/>
                </a:lnTo>
                <a:lnTo>
                  <a:pt x="1088009" y="470128"/>
                </a:lnTo>
                <a:lnTo>
                  <a:pt x="1091819" y="469988"/>
                </a:lnTo>
                <a:lnTo>
                  <a:pt x="1108710" y="465543"/>
                </a:lnTo>
                <a:lnTo>
                  <a:pt x="1109091" y="465074"/>
                </a:lnTo>
                <a:lnTo>
                  <a:pt x="1109218" y="464553"/>
                </a:lnTo>
                <a:lnTo>
                  <a:pt x="1109472" y="464019"/>
                </a:lnTo>
                <a:lnTo>
                  <a:pt x="1109599" y="463410"/>
                </a:lnTo>
                <a:lnTo>
                  <a:pt x="1109853" y="462737"/>
                </a:lnTo>
                <a:lnTo>
                  <a:pt x="1109980" y="462051"/>
                </a:lnTo>
                <a:lnTo>
                  <a:pt x="1110234" y="461225"/>
                </a:lnTo>
                <a:lnTo>
                  <a:pt x="1110361" y="460273"/>
                </a:lnTo>
                <a:lnTo>
                  <a:pt x="1110615" y="458965"/>
                </a:lnTo>
                <a:lnTo>
                  <a:pt x="1110869" y="456895"/>
                </a:lnTo>
                <a:lnTo>
                  <a:pt x="1110869" y="455549"/>
                </a:lnTo>
                <a:lnTo>
                  <a:pt x="1110818" y="455041"/>
                </a:lnTo>
                <a:lnTo>
                  <a:pt x="1107821" y="452551"/>
                </a:lnTo>
                <a:lnTo>
                  <a:pt x="1106424" y="452704"/>
                </a:lnTo>
                <a:lnTo>
                  <a:pt x="1104519" y="453161"/>
                </a:lnTo>
                <a:lnTo>
                  <a:pt x="1102741" y="453631"/>
                </a:lnTo>
                <a:lnTo>
                  <a:pt x="1100328" y="454088"/>
                </a:lnTo>
                <a:lnTo>
                  <a:pt x="1097407" y="454558"/>
                </a:lnTo>
                <a:lnTo>
                  <a:pt x="1094613" y="455041"/>
                </a:lnTo>
                <a:lnTo>
                  <a:pt x="1091311" y="455333"/>
                </a:lnTo>
                <a:lnTo>
                  <a:pt x="1053211" y="443674"/>
                </a:lnTo>
                <a:lnTo>
                  <a:pt x="1047750" y="427761"/>
                </a:lnTo>
                <a:lnTo>
                  <a:pt x="1047483" y="424599"/>
                </a:lnTo>
                <a:lnTo>
                  <a:pt x="1047419" y="422389"/>
                </a:lnTo>
                <a:lnTo>
                  <a:pt x="1047750" y="418122"/>
                </a:lnTo>
                <a:lnTo>
                  <a:pt x="1048766" y="412635"/>
                </a:lnTo>
                <a:lnTo>
                  <a:pt x="1115695" y="424599"/>
                </a:lnTo>
                <a:lnTo>
                  <a:pt x="1117473" y="424281"/>
                </a:lnTo>
                <a:lnTo>
                  <a:pt x="1120775" y="422389"/>
                </a:lnTo>
                <a:lnTo>
                  <a:pt x="1121791" y="420484"/>
                </a:lnTo>
                <a:lnTo>
                  <a:pt x="1122299" y="417626"/>
                </a:lnTo>
                <a:lnTo>
                  <a:pt x="1122934" y="414324"/>
                </a:lnTo>
                <a:lnTo>
                  <a:pt x="1123226" y="412635"/>
                </a:lnTo>
                <a:lnTo>
                  <a:pt x="1123873" y="408978"/>
                </a:lnTo>
                <a:lnTo>
                  <a:pt x="1124077" y="407873"/>
                </a:lnTo>
                <a:lnTo>
                  <a:pt x="1124331" y="401675"/>
                </a:lnTo>
                <a:close/>
              </a:path>
              <a:path w="2286000" h="527685">
                <a:moveTo>
                  <a:pt x="2286000" y="474027"/>
                </a:moveTo>
                <a:lnTo>
                  <a:pt x="2132838" y="358686"/>
                </a:lnTo>
                <a:lnTo>
                  <a:pt x="2122500" y="414896"/>
                </a:lnTo>
                <a:lnTo>
                  <a:pt x="173812" y="56235"/>
                </a:lnTo>
                <a:lnTo>
                  <a:pt x="174764" y="51054"/>
                </a:lnTo>
                <a:lnTo>
                  <a:pt x="184150" y="0"/>
                </a:lnTo>
                <a:lnTo>
                  <a:pt x="0" y="53340"/>
                </a:lnTo>
                <a:lnTo>
                  <a:pt x="153162" y="168681"/>
                </a:lnTo>
                <a:lnTo>
                  <a:pt x="163487" y="112483"/>
                </a:lnTo>
                <a:lnTo>
                  <a:pt x="2112175" y="471106"/>
                </a:lnTo>
                <a:lnTo>
                  <a:pt x="2101850" y="527304"/>
                </a:lnTo>
                <a:lnTo>
                  <a:pt x="2278227" y="476275"/>
                </a:lnTo>
                <a:lnTo>
                  <a:pt x="2286000" y="474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5410200" y="5634723"/>
            <a:ext cx="909955" cy="595630"/>
            <a:chOff x="5410200" y="5634723"/>
            <a:chExt cx="909955" cy="59563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4255" y="5840056"/>
              <a:ext cx="687324" cy="3900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410200" y="5634723"/>
              <a:ext cx="909955" cy="427355"/>
            </a:xfrm>
            <a:custGeom>
              <a:avLst/>
              <a:gdLst/>
              <a:ahLst/>
              <a:cxnLst/>
              <a:rect l="l" t="t" r="r" b="b"/>
              <a:pathLst>
                <a:path w="909954" h="427354">
                  <a:moveTo>
                    <a:pt x="79883" y="323443"/>
                  </a:moveTo>
                  <a:lnTo>
                    <a:pt x="0" y="423176"/>
                  </a:lnTo>
                  <a:lnTo>
                    <a:pt x="127762" y="427253"/>
                  </a:lnTo>
                  <a:lnTo>
                    <a:pt x="115478" y="400621"/>
                  </a:lnTo>
                  <a:lnTo>
                    <a:pt x="94487" y="400621"/>
                  </a:lnTo>
                  <a:lnTo>
                    <a:pt x="78486" y="366014"/>
                  </a:lnTo>
                  <a:lnTo>
                    <a:pt x="95831" y="358023"/>
                  </a:lnTo>
                  <a:lnTo>
                    <a:pt x="79883" y="323443"/>
                  </a:lnTo>
                  <a:close/>
                </a:path>
                <a:path w="909954" h="427354">
                  <a:moveTo>
                    <a:pt x="95831" y="358023"/>
                  </a:moveTo>
                  <a:lnTo>
                    <a:pt x="78486" y="366014"/>
                  </a:lnTo>
                  <a:lnTo>
                    <a:pt x="94487" y="400621"/>
                  </a:lnTo>
                  <a:lnTo>
                    <a:pt x="111800" y="392645"/>
                  </a:lnTo>
                  <a:lnTo>
                    <a:pt x="95831" y="358023"/>
                  </a:lnTo>
                  <a:close/>
                </a:path>
                <a:path w="909954" h="427354">
                  <a:moveTo>
                    <a:pt x="111800" y="392645"/>
                  </a:moveTo>
                  <a:lnTo>
                    <a:pt x="94487" y="400621"/>
                  </a:lnTo>
                  <a:lnTo>
                    <a:pt x="115478" y="400621"/>
                  </a:lnTo>
                  <a:lnTo>
                    <a:pt x="111800" y="392645"/>
                  </a:lnTo>
                  <a:close/>
                </a:path>
                <a:path w="909954" h="427354">
                  <a:moveTo>
                    <a:pt x="797865" y="34623"/>
                  </a:moveTo>
                  <a:lnTo>
                    <a:pt x="95831" y="358023"/>
                  </a:lnTo>
                  <a:lnTo>
                    <a:pt x="111800" y="392645"/>
                  </a:lnTo>
                  <a:lnTo>
                    <a:pt x="813777" y="69215"/>
                  </a:lnTo>
                  <a:lnTo>
                    <a:pt x="797865" y="34623"/>
                  </a:lnTo>
                  <a:close/>
                </a:path>
                <a:path w="909954" h="427354">
                  <a:moveTo>
                    <a:pt x="891508" y="26631"/>
                  </a:moveTo>
                  <a:lnTo>
                    <a:pt x="815213" y="26631"/>
                  </a:lnTo>
                  <a:lnTo>
                    <a:pt x="831088" y="61239"/>
                  </a:lnTo>
                  <a:lnTo>
                    <a:pt x="813777" y="69215"/>
                  </a:lnTo>
                  <a:lnTo>
                    <a:pt x="829690" y="103809"/>
                  </a:lnTo>
                  <a:lnTo>
                    <a:pt x="891508" y="26631"/>
                  </a:lnTo>
                  <a:close/>
                </a:path>
                <a:path w="909954" h="427354">
                  <a:moveTo>
                    <a:pt x="815213" y="26631"/>
                  </a:moveTo>
                  <a:lnTo>
                    <a:pt x="797865" y="34623"/>
                  </a:lnTo>
                  <a:lnTo>
                    <a:pt x="813777" y="69215"/>
                  </a:lnTo>
                  <a:lnTo>
                    <a:pt x="831088" y="61239"/>
                  </a:lnTo>
                  <a:lnTo>
                    <a:pt x="815213" y="26631"/>
                  </a:lnTo>
                  <a:close/>
                </a:path>
                <a:path w="909954" h="427354">
                  <a:moveTo>
                    <a:pt x="781938" y="0"/>
                  </a:moveTo>
                  <a:lnTo>
                    <a:pt x="797865" y="34623"/>
                  </a:lnTo>
                  <a:lnTo>
                    <a:pt x="815213" y="26631"/>
                  </a:lnTo>
                  <a:lnTo>
                    <a:pt x="891508" y="26631"/>
                  </a:lnTo>
                  <a:lnTo>
                    <a:pt x="909574" y="4076"/>
                  </a:lnTo>
                  <a:lnTo>
                    <a:pt x="7819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6412992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 dirty="0"/>
              <a:t> </a:t>
            </a:r>
            <a:r>
              <a:rPr spc="-35" dirty="0"/>
              <a:t>FDM</a:t>
            </a:r>
            <a:r>
              <a:rPr spc="-120" dirty="0"/>
              <a:t> </a:t>
            </a:r>
            <a:r>
              <a:rPr spc="-80" dirty="0"/>
              <a:t>for</a:t>
            </a:r>
            <a:r>
              <a:rPr spc="-114" dirty="0"/>
              <a:t> </a:t>
            </a:r>
            <a:r>
              <a:rPr spc="-60" dirty="0"/>
              <a:t>digital</a:t>
            </a:r>
            <a:r>
              <a:rPr spc="-140" dirty="0"/>
              <a:t> </a:t>
            </a:r>
            <a:r>
              <a:rPr spc="-45" dirty="0"/>
              <a:t>signal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632825" cy="17824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17081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5" dirty="0">
                <a:latin typeface="Calibri"/>
                <a:cs typeface="Calibri"/>
              </a:rPr>
              <a:t>Even</a:t>
            </a:r>
            <a:r>
              <a:rPr sz="2800" spc="-5" dirty="0">
                <a:latin typeface="Calibri"/>
                <a:cs typeface="Calibri"/>
              </a:rPr>
              <a:t> though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FDM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analog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multiplexing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technique;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used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sources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sending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digital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signals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digital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converted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analog signal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before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FDM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multiplex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7897368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8714436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0" dirty="0"/>
              <a:t>FDM:</a:t>
            </a:r>
            <a:r>
              <a:rPr u="none" spc="-130" dirty="0"/>
              <a:t> </a:t>
            </a:r>
            <a:r>
              <a:rPr u="none" spc="-60" dirty="0"/>
              <a:t>Multiplexing</a:t>
            </a:r>
            <a:r>
              <a:rPr u="none" spc="-125" dirty="0"/>
              <a:t> </a:t>
            </a:r>
            <a:r>
              <a:rPr u="none" spc="-70" dirty="0"/>
              <a:t>Process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549" y="2209800"/>
            <a:ext cx="7494524" cy="27717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9729" y="2779631"/>
            <a:ext cx="803275" cy="20961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 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similar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279775" y="5124145"/>
            <a:ext cx="2628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similar signals </a:t>
            </a:r>
            <a:r>
              <a:rPr sz="1800" spc="-10" dirty="0">
                <a:latin typeface="Calibri"/>
                <a:cs typeface="Calibri"/>
              </a:rPr>
              <a:t>modulate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 </a:t>
            </a:r>
            <a:r>
              <a:rPr sz="1800" spc="-5" dirty="0">
                <a:latin typeface="Calibri"/>
                <a:cs typeface="Calibri"/>
              </a:rPr>
              <a:t>carrier frequencies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f1,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f2,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and f3)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1809" y="4288917"/>
            <a:ext cx="2153920" cy="1668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9225">
              <a:lnSpc>
                <a:spcPct val="99700"/>
              </a:lnSpc>
              <a:spcBef>
                <a:spcPts val="105"/>
              </a:spcBef>
            </a:pPr>
            <a:r>
              <a:rPr sz="1800" spc="-10" dirty="0">
                <a:latin typeface="Calibri"/>
                <a:cs typeface="Calibri"/>
              </a:rPr>
              <a:t>combined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single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composite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signal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sent out </a:t>
            </a:r>
            <a:r>
              <a:rPr sz="1800" spc="-10" dirty="0">
                <a:latin typeface="Calibri"/>
                <a:cs typeface="Calibri"/>
              </a:rPr>
              <a:t>over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link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has enough bandwidth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accommodate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2369820" cy="11125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3" y="41148"/>
              <a:ext cx="4936236" cy="111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03" y="41148"/>
              <a:ext cx="2930652" cy="111251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9247836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0" dirty="0"/>
              <a:t>FDM:</a:t>
            </a:r>
            <a:r>
              <a:rPr u="none" spc="-155" dirty="0"/>
              <a:t> </a:t>
            </a:r>
            <a:r>
              <a:rPr u="none" spc="-55" dirty="0"/>
              <a:t>Demultiplexing</a:t>
            </a:r>
            <a:r>
              <a:rPr u="none" spc="-150" dirty="0"/>
              <a:t> </a:t>
            </a:r>
            <a:r>
              <a:rPr u="none" spc="-70" dirty="0"/>
              <a:t>Process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" y="1371472"/>
            <a:ext cx="7583424" cy="26591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36394" y="4057269"/>
            <a:ext cx="23914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series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filters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 decompose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multiplexed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signal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constituent </a:t>
            </a:r>
            <a:r>
              <a:rPr sz="1800" spc="-5" dirty="0">
                <a:latin typeface="Calibri"/>
                <a:cs typeface="Calibri"/>
              </a:rPr>
              <a:t>component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45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032628" y="4209669"/>
            <a:ext cx="21164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separates </a:t>
            </a:r>
            <a:r>
              <a:rPr sz="1800" dirty="0">
                <a:latin typeface="Calibri"/>
                <a:cs typeface="Calibri"/>
              </a:rPr>
              <a:t>the signals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carriers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passes </a:t>
            </a:r>
            <a:r>
              <a:rPr sz="1800" dirty="0">
                <a:latin typeface="Calibri"/>
                <a:cs typeface="Calibri"/>
              </a:rPr>
              <a:t>them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 lines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305800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4201668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34759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40"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312925"/>
            <a:ext cx="7578725" cy="82232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89230" marR="5080" indent="-177165">
              <a:lnSpc>
                <a:spcPts val="2920"/>
              </a:lnSpc>
              <a:spcBef>
                <a:spcPts val="56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Strips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unused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prevent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overlapping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90837" y="2509837"/>
            <a:ext cx="771525" cy="495300"/>
            <a:chOff x="2890837" y="2509837"/>
            <a:chExt cx="771525" cy="495300"/>
          </a:xfrm>
        </p:grpSpPr>
        <p:sp>
          <p:nvSpPr>
            <p:cNvPr id="8" name="object 8"/>
            <p:cNvSpPr/>
            <p:nvPr/>
          </p:nvSpPr>
          <p:spPr>
            <a:xfrm>
              <a:off x="2895600" y="25146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12"/>
                  </a:lnTo>
                  <a:lnTo>
                    <a:pt x="0" y="121412"/>
                  </a:lnTo>
                  <a:lnTo>
                    <a:pt x="0" y="364363"/>
                  </a:lnTo>
                  <a:lnTo>
                    <a:pt x="571500" y="364363"/>
                  </a:lnTo>
                  <a:lnTo>
                    <a:pt x="571500" y="485775"/>
                  </a:lnTo>
                  <a:lnTo>
                    <a:pt x="762000" y="2428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5600" y="25146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12"/>
                  </a:moveTo>
                  <a:lnTo>
                    <a:pt x="571500" y="121412"/>
                  </a:lnTo>
                  <a:lnTo>
                    <a:pt x="571500" y="0"/>
                  </a:lnTo>
                  <a:lnTo>
                    <a:pt x="762000" y="242824"/>
                  </a:lnTo>
                  <a:lnTo>
                    <a:pt x="571500" y="485775"/>
                  </a:lnTo>
                  <a:lnTo>
                    <a:pt x="571500" y="364363"/>
                  </a:lnTo>
                  <a:lnTo>
                    <a:pt x="0" y="364363"/>
                  </a:lnTo>
                  <a:lnTo>
                    <a:pt x="0" y="1214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21329" y="2596133"/>
            <a:ext cx="41655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FDM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4950" y="2571750"/>
            <a:ext cx="571500" cy="647700"/>
            <a:chOff x="1504950" y="2571750"/>
            <a:chExt cx="571500" cy="647700"/>
          </a:xfrm>
        </p:grpSpPr>
        <p:sp>
          <p:nvSpPr>
            <p:cNvPr id="12" name="object 12"/>
            <p:cNvSpPr/>
            <p:nvPr/>
          </p:nvSpPr>
          <p:spPr>
            <a:xfrm>
              <a:off x="15240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97028" y="0"/>
                  </a:moveTo>
                  <a:lnTo>
                    <a:pt x="0" y="332486"/>
                  </a:lnTo>
                  <a:lnTo>
                    <a:pt x="0" y="609600"/>
                  </a:lnTo>
                  <a:lnTo>
                    <a:pt x="533400" y="609600"/>
                  </a:lnTo>
                  <a:lnTo>
                    <a:pt x="533400" y="332486"/>
                  </a:lnTo>
                  <a:lnTo>
                    <a:pt x="484886" y="55372"/>
                  </a:lnTo>
                  <a:lnTo>
                    <a:pt x="97028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40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0" y="609600"/>
                  </a:moveTo>
                  <a:lnTo>
                    <a:pt x="0" y="332486"/>
                  </a:lnTo>
                  <a:lnTo>
                    <a:pt x="97028" y="0"/>
                  </a:lnTo>
                  <a:lnTo>
                    <a:pt x="484886" y="55372"/>
                  </a:lnTo>
                  <a:lnTo>
                    <a:pt x="533400" y="332486"/>
                  </a:lnTo>
                  <a:lnTo>
                    <a:pt x="533400" y="609600"/>
                  </a:lnTo>
                </a:path>
              </a:pathLst>
            </a:custGeom>
            <a:ln w="38100">
              <a:solidFill>
                <a:srgbClr val="A2CE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24000" y="33147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48714" y="336664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7775" y="3206623"/>
            <a:ext cx="8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9650" y="2209800"/>
            <a:ext cx="1581150" cy="1047750"/>
          </a:xfrm>
          <a:custGeom>
            <a:avLst/>
            <a:gdLst/>
            <a:ahLst/>
            <a:cxnLst/>
            <a:rect l="l" t="t" r="r" b="b"/>
            <a:pathLst>
              <a:path w="1581150" h="1047750">
                <a:moveTo>
                  <a:pt x="1466850" y="933450"/>
                </a:moveTo>
                <a:lnTo>
                  <a:pt x="1466850" y="1047750"/>
                </a:lnTo>
                <a:lnTo>
                  <a:pt x="1543050" y="1009650"/>
                </a:lnTo>
                <a:lnTo>
                  <a:pt x="1485900" y="1009650"/>
                </a:lnTo>
                <a:lnTo>
                  <a:pt x="1485900" y="971550"/>
                </a:lnTo>
                <a:lnTo>
                  <a:pt x="1543050" y="971550"/>
                </a:lnTo>
                <a:lnTo>
                  <a:pt x="1466850" y="933450"/>
                </a:lnTo>
                <a:close/>
              </a:path>
              <a:path w="1581150" h="1047750">
                <a:moveTo>
                  <a:pt x="76200" y="95250"/>
                </a:moveTo>
                <a:lnTo>
                  <a:pt x="38100" y="95250"/>
                </a:lnTo>
                <a:lnTo>
                  <a:pt x="38100" y="990600"/>
                </a:lnTo>
                <a:lnTo>
                  <a:pt x="39597" y="998023"/>
                </a:lnTo>
                <a:lnTo>
                  <a:pt x="43681" y="1004077"/>
                </a:lnTo>
                <a:lnTo>
                  <a:pt x="49737" y="1008155"/>
                </a:lnTo>
                <a:lnTo>
                  <a:pt x="57150" y="1009650"/>
                </a:lnTo>
                <a:lnTo>
                  <a:pt x="1466850" y="1009650"/>
                </a:lnTo>
                <a:lnTo>
                  <a:pt x="1466850" y="990600"/>
                </a:lnTo>
                <a:lnTo>
                  <a:pt x="76200" y="990600"/>
                </a:lnTo>
                <a:lnTo>
                  <a:pt x="57150" y="971550"/>
                </a:lnTo>
                <a:lnTo>
                  <a:pt x="76200" y="971550"/>
                </a:lnTo>
                <a:lnTo>
                  <a:pt x="76200" y="95250"/>
                </a:lnTo>
                <a:close/>
              </a:path>
              <a:path w="1581150" h="1047750">
                <a:moveTo>
                  <a:pt x="1543050" y="971550"/>
                </a:moveTo>
                <a:lnTo>
                  <a:pt x="1485900" y="971550"/>
                </a:lnTo>
                <a:lnTo>
                  <a:pt x="1485900" y="1009650"/>
                </a:lnTo>
                <a:lnTo>
                  <a:pt x="1543050" y="1009650"/>
                </a:lnTo>
                <a:lnTo>
                  <a:pt x="1581150" y="990600"/>
                </a:lnTo>
                <a:lnTo>
                  <a:pt x="1543050" y="971550"/>
                </a:lnTo>
                <a:close/>
              </a:path>
              <a:path w="1581150" h="1047750">
                <a:moveTo>
                  <a:pt x="76200" y="971550"/>
                </a:moveTo>
                <a:lnTo>
                  <a:pt x="57150" y="971550"/>
                </a:lnTo>
                <a:lnTo>
                  <a:pt x="76200" y="990600"/>
                </a:lnTo>
                <a:lnTo>
                  <a:pt x="76200" y="971550"/>
                </a:lnTo>
                <a:close/>
              </a:path>
              <a:path w="1581150" h="1047750">
                <a:moveTo>
                  <a:pt x="1466850" y="971550"/>
                </a:moveTo>
                <a:lnTo>
                  <a:pt x="76200" y="971550"/>
                </a:lnTo>
                <a:lnTo>
                  <a:pt x="76200" y="990600"/>
                </a:lnTo>
                <a:lnTo>
                  <a:pt x="1466850" y="990600"/>
                </a:lnTo>
                <a:lnTo>
                  <a:pt x="1466850" y="971550"/>
                </a:lnTo>
                <a:close/>
              </a:path>
              <a:path w="1581150" h="10477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581150" h="10477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09409" y="3206623"/>
            <a:ext cx="8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05250" y="2209800"/>
            <a:ext cx="2876550" cy="1047750"/>
            <a:chOff x="3905250" y="2209800"/>
            <a:chExt cx="2876550" cy="1047750"/>
          </a:xfrm>
        </p:grpSpPr>
        <p:sp>
          <p:nvSpPr>
            <p:cNvPr id="20" name="object 20"/>
            <p:cNvSpPr/>
            <p:nvPr/>
          </p:nvSpPr>
          <p:spPr>
            <a:xfrm>
              <a:off x="44196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97027" y="0"/>
                  </a:moveTo>
                  <a:lnTo>
                    <a:pt x="0" y="332486"/>
                  </a:lnTo>
                  <a:lnTo>
                    <a:pt x="0" y="609600"/>
                  </a:lnTo>
                  <a:lnTo>
                    <a:pt x="533400" y="609600"/>
                  </a:lnTo>
                  <a:lnTo>
                    <a:pt x="533400" y="332486"/>
                  </a:lnTo>
                  <a:lnTo>
                    <a:pt x="484886" y="55372"/>
                  </a:lnTo>
                  <a:lnTo>
                    <a:pt x="97027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0" y="609600"/>
                  </a:moveTo>
                  <a:lnTo>
                    <a:pt x="0" y="332486"/>
                  </a:lnTo>
                  <a:lnTo>
                    <a:pt x="97027" y="0"/>
                  </a:lnTo>
                  <a:lnTo>
                    <a:pt x="484886" y="55372"/>
                  </a:lnTo>
                  <a:lnTo>
                    <a:pt x="533400" y="332486"/>
                  </a:lnTo>
                  <a:lnTo>
                    <a:pt x="533400" y="609600"/>
                  </a:lnTo>
                </a:path>
              </a:pathLst>
            </a:custGeom>
            <a:ln w="38100">
              <a:solidFill>
                <a:srgbClr val="A2CE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530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97027" y="0"/>
                  </a:moveTo>
                  <a:lnTo>
                    <a:pt x="0" y="332486"/>
                  </a:lnTo>
                  <a:lnTo>
                    <a:pt x="0" y="609600"/>
                  </a:lnTo>
                  <a:lnTo>
                    <a:pt x="533400" y="609600"/>
                  </a:lnTo>
                  <a:lnTo>
                    <a:pt x="533400" y="332486"/>
                  </a:lnTo>
                  <a:lnTo>
                    <a:pt x="484886" y="55372"/>
                  </a:lnTo>
                  <a:lnTo>
                    <a:pt x="97027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530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0" y="609600"/>
                  </a:moveTo>
                  <a:lnTo>
                    <a:pt x="0" y="332486"/>
                  </a:lnTo>
                  <a:lnTo>
                    <a:pt x="97027" y="0"/>
                  </a:lnTo>
                  <a:lnTo>
                    <a:pt x="484886" y="55372"/>
                  </a:lnTo>
                  <a:lnTo>
                    <a:pt x="533400" y="332486"/>
                  </a:lnTo>
                  <a:lnTo>
                    <a:pt x="533400" y="609600"/>
                  </a:lnTo>
                </a:path>
              </a:pathLst>
            </a:custGeom>
            <a:ln w="38100">
              <a:solidFill>
                <a:srgbClr val="A2CE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64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97027" y="0"/>
                  </a:moveTo>
                  <a:lnTo>
                    <a:pt x="0" y="332486"/>
                  </a:lnTo>
                  <a:lnTo>
                    <a:pt x="0" y="609600"/>
                  </a:lnTo>
                  <a:lnTo>
                    <a:pt x="533400" y="609600"/>
                  </a:lnTo>
                  <a:lnTo>
                    <a:pt x="533400" y="332486"/>
                  </a:lnTo>
                  <a:lnTo>
                    <a:pt x="484886" y="55372"/>
                  </a:lnTo>
                  <a:lnTo>
                    <a:pt x="97027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6400" y="2590800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0" y="609600"/>
                  </a:moveTo>
                  <a:lnTo>
                    <a:pt x="0" y="332486"/>
                  </a:lnTo>
                  <a:lnTo>
                    <a:pt x="97027" y="0"/>
                  </a:lnTo>
                  <a:lnTo>
                    <a:pt x="484886" y="55372"/>
                  </a:lnTo>
                  <a:lnTo>
                    <a:pt x="533400" y="332486"/>
                  </a:lnTo>
                  <a:lnTo>
                    <a:pt x="533400" y="609600"/>
                  </a:lnTo>
                </a:path>
              </a:pathLst>
            </a:custGeom>
            <a:ln w="38100">
              <a:solidFill>
                <a:srgbClr val="A2CE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05250" y="2209800"/>
              <a:ext cx="2876550" cy="1047750"/>
            </a:xfrm>
            <a:custGeom>
              <a:avLst/>
              <a:gdLst/>
              <a:ahLst/>
              <a:cxnLst/>
              <a:rect l="l" t="t" r="r" b="b"/>
              <a:pathLst>
                <a:path w="2876550" h="1047750">
                  <a:moveTo>
                    <a:pt x="2762250" y="933450"/>
                  </a:moveTo>
                  <a:lnTo>
                    <a:pt x="2762250" y="1047750"/>
                  </a:lnTo>
                  <a:lnTo>
                    <a:pt x="2838450" y="1009650"/>
                  </a:lnTo>
                  <a:lnTo>
                    <a:pt x="2781300" y="1009650"/>
                  </a:lnTo>
                  <a:lnTo>
                    <a:pt x="2781300" y="971550"/>
                  </a:lnTo>
                  <a:lnTo>
                    <a:pt x="2838450" y="971550"/>
                  </a:lnTo>
                  <a:lnTo>
                    <a:pt x="2762250" y="933450"/>
                  </a:lnTo>
                  <a:close/>
                </a:path>
                <a:path w="2876550" h="10477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990600"/>
                  </a:lnTo>
                  <a:lnTo>
                    <a:pt x="39594" y="998023"/>
                  </a:lnTo>
                  <a:lnTo>
                    <a:pt x="43672" y="1004077"/>
                  </a:lnTo>
                  <a:lnTo>
                    <a:pt x="49726" y="1008155"/>
                  </a:lnTo>
                  <a:lnTo>
                    <a:pt x="57150" y="1009650"/>
                  </a:lnTo>
                  <a:lnTo>
                    <a:pt x="2762250" y="1009650"/>
                  </a:lnTo>
                  <a:lnTo>
                    <a:pt x="2762250" y="990600"/>
                  </a:lnTo>
                  <a:lnTo>
                    <a:pt x="76200" y="990600"/>
                  </a:lnTo>
                  <a:lnTo>
                    <a:pt x="57150" y="971550"/>
                  </a:lnTo>
                  <a:lnTo>
                    <a:pt x="76200" y="971550"/>
                  </a:lnTo>
                  <a:lnTo>
                    <a:pt x="76200" y="95250"/>
                  </a:lnTo>
                  <a:close/>
                </a:path>
                <a:path w="2876550" h="1047750">
                  <a:moveTo>
                    <a:pt x="2838450" y="971550"/>
                  </a:moveTo>
                  <a:lnTo>
                    <a:pt x="2781300" y="971550"/>
                  </a:lnTo>
                  <a:lnTo>
                    <a:pt x="2781300" y="1009650"/>
                  </a:lnTo>
                  <a:lnTo>
                    <a:pt x="2838450" y="1009650"/>
                  </a:lnTo>
                  <a:lnTo>
                    <a:pt x="2876550" y="990600"/>
                  </a:lnTo>
                  <a:lnTo>
                    <a:pt x="2838450" y="971550"/>
                  </a:lnTo>
                  <a:close/>
                </a:path>
                <a:path w="2876550" h="1047750">
                  <a:moveTo>
                    <a:pt x="76200" y="971550"/>
                  </a:moveTo>
                  <a:lnTo>
                    <a:pt x="57150" y="971550"/>
                  </a:lnTo>
                  <a:lnTo>
                    <a:pt x="76200" y="990600"/>
                  </a:lnTo>
                  <a:lnTo>
                    <a:pt x="76200" y="971550"/>
                  </a:lnTo>
                  <a:close/>
                </a:path>
                <a:path w="2876550" h="1047750">
                  <a:moveTo>
                    <a:pt x="2762250" y="971550"/>
                  </a:moveTo>
                  <a:lnTo>
                    <a:pt x="76200" y="971550"/>
                  </a:lnTo>
                  <a:lnTo>
                    <a:pt x="76200" y="990600"/>
                  </a:lnTo>
                  <a:lnTo>
                    <a:pt x="2762250" y="990600"/>
                  </a:lnTo>
                  <a:lnTo>
                    <a:pt x="2762250" y="971550"/>
                  </a:lnTo>
                  <a:close/>
                </a:path>
                <a:path w="2876550" h="10477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2876550" h="10477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419600" y="33147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544948" y="336664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53000" y="33147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078348" y="336664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86400" y="33147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612129" y="336664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90837" y="3987863"/>
            <a:ext cx="771525" cy="495300"/>
            <a:chOff x="2890837" y="3987863"/>
            <a:chExt cx="771525" cy="495300"/>
          </a:xfrm>
        </p:grpSpPr>
        <p:sp>
          <p:nvSpPr>
            <p:cNvPr id="34" name="object 34"/>
            <p:cNvSpPr/>
            <p:nvPr/>
          </p:nvSpPr>
          <p:spPr>
            <a:xfrm>
              <a:off x="2895600" y="3992626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71500" y="364236"/>
                  </a:lnTo>
                  <a:lnTo>
                    <a:pt x="571500" y="485775"/>
                  </a:lnTo>
                  <a:lnTo>
                    <a:pt x="762000" y="2428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95600" y="3992626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12"/>
                  </a:moveTo>
                  <a:lnTo>
                    <a:pt x="571500" y="121412"/>
                  </a:lnTo>
                  <a:lnTo>
                    <a:pt x="571500" y="0"/>
                  </a:lnTo>
                  <a:lnTo>
                    <a:pt x="762000" y="242824"/>
                  </a:lnTo>
                  <a:lnTo>
                    <a:pt x="571500" y="485775"/>
                  </a:lnTo>
                  <a:lnTo>
                    <a:pt x="571500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3870" y="3951630"/>
            <a:ext cx="1343660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509905">
              <a:lnSpc>
                <a:spcPct val="100000"/>
              </a:lnSpc>
              <a:spcBef>
                <a:spcPts val="1060"/>
              </a:spcBef>
            </a:pPr>
            <a:r>
              <a:rPr sz="1600" spc="-10" dirty="0">
                <a:latin typeface="Calibri"/>
                <a:cs typeface="Calibri"/>
              </a:rPr>
              <a:t>FDM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0" dirty="0">
                <a:latin typeface="Calibri"/>
                <a:cs typeface="Calibri"/>
              </a:rPr>
              <a:t>(no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guard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band)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90837" y="5435663"/>
            <a:ext cx="771525" cy="495300"/>
            <a:chOff x="2890837" y="5435663"/>
            <a:chExt cx="771525" cy="495300"/>
          </a:xfrm>
        </p:grpSpPr>
        <p:sp>
          <p:nvSpPr>
            <p:cNvPr id="38" name="object 38"/>
            <p:cNvSpPr/>
            <p:nvPr/>
          </p:nvSpPr>
          <p:spPr>
            <a:xfrm>
              <a:off x="2895600" y="5440426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12"/>
                  </a:lnTo>
                  <a:lnTo>
                    <a:pt x="0" y="121412"/>
                  </a:lnTo>
                  <a:lnTo>
                    <a:pt x="0" y="364274"/>
                  </a:lnTo>
                  <a:lnTo>
                    <a:pt x="571500" y="364274"/>
                  </a:lnTo>
                  <a:lnTo>
                    <a:pt x="571500" y="485724"/>
                  </a:lnTo>
                  <a:lnTo>
                    <a:pt x="762000" y="242836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95600" y="5440426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12"/>
                  </a:moveTo>
                  <a:lnTo>
                    <a:pt x="571500" y="121412"/>
                  </a:lnTo>
                  <a:lnTo>
                    <a:pt x="571500" y="0"/>
                  </a:lnTo>
                  <a:lnTo>
                    <a:pt x="762000" y="242836"/>
                  </a:lnTo>
                  <a:lnTo>
                    <a:pt x="571500" y="485724"/>
                  </a:lnTo>
                  <a:lnTo>
                    <a:pt x="571500" y="364274"/>
                  </a:lnTo>
                  <a:lnTo>
                    <a:pt x="0" y="364274"/>
                  </a:lnTo>
                  <a:lnTo>
                    <a:pt x="0" y="1214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364994" y="5399633"/>
            <a:ext cx="1497330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68655">
              <a:lnSpc>
                <a:spcPct val="100000"/>
              </a:lnSpc>
              <a:spcBef>
                <a:spcPts val="1060"/>
              </a:spcBef>
            </a:pPr>
            <a:r>
              <a:rPr sz="1600" spc="-10" dirty="0">
                <a:latin typeface="Calibri"/>
                <a:cs typeface="Calibri"/>
              </a:rPr>
              <a:t>FDM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5" dirty="0">
                <a:latin typeface="Calibri"/>
                <a:cs typeface="Calibri"/>
              </a:rPr>
              <a:t>(with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guard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band)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09409" y="4653153"/>
            <a:ext cx="8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19600" y="4792598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544948" y="48449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53000" y="4792598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78348" y="48449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86400" y="4792598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612129" y="48449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09600" y="3598926"/>
            <a:ext cx="8077200" cy="1136650"/>
            <a:chOff x="609600" y="3598926"/>
            <a:chExt cx="8077200" cy="1136650"/>
          </a:xfrm>
        </p:grpSpPr>
        <p:sp>
          <p:nvSpPr>
            <p:cNvPr id="49" name="object 49"/>
            <p:cNvSpPr/>
            <p:nvPr/>
          </p:nvSpPr>
          <p:spPr>
            <a:xfrm>
              <a:off x="4038600" y="4095922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46"/>
                  </a:lnTo>
                  <a:lnTo>
                    <a:pt x="541721" y="14370"/>
                  </a:lnTo>
                  <a:lnTo>
                    <a:pt x="501650" y="36276"/>
                  </a:lnTo>
                  <a:lnTo>
                    <a:pt x="455669" y="94391"/>
                  </a:lnTo>
                  <a:lnTo>
                    <a:pt x="435844" y="135259"/>
                  </a:lnTo>
                  <a:lnTo>
                    <a:pt x="417303" y="181157"/>
                  </a:lnTo>
                  <a:lnTo>
                    <a:pt x="399430" y="229951"/>
                  </a:lnTo>
                  <a:lnTo>
                    <a:pt x="381607" y="279506"/>
                  </a:lnTo>
                  <a:lnTo>
                    <a:pt x="363215" y="327690"/>
                  </a:lnTo>
                  <a:lnTo>
                    <a:pt x="343637" y="372368"/>
                  </a:lnTo>
                  <a:lnTo>
                    <a:pt x="322255" y="411408"/>
                  </a:lnTo>
                  <a:lnTo>
                    <a:pt x="298450" y="442676"/>
                  </a:lnTo>
                  <a:lnTo>
                    <a:pt x="261317" y="477036"/>
                  </a:lnTo>
                  <a:lnTo>
                    <a:pt x="222164" y="504509"/>
                  </a:lnTo>
                  <a:lnTo>
                    <a:pt x="181104" y="525985"/>
                  </a:lnTo>
                  <a:lnTo>
                    <a:pt x="138246" y="542350"/>
                  </a:lnTo>
                  <a:lnTo>
                    <a:pt x="93702" y="554495"/>
                  </a:lnTo>
                  <a:lnTo>
                    <a:pt x="47583" y="563307"/>
                  </a:lnTo>
                  <a:lnTo>
                    <a:pt x="0" y="569676"/>
                  </a:lnTo>
                  <a:lnTo>
                    <a:pt x="1295400" y="569676"/>
                  </a:lnTo>
                  <a:lnTo>
                    <a:pt x="1247523" y="563060"/>
                  </a:lnTo>
                  <a:lnTo>
                    <a:pt x="1200797" y="553673"/>
                  </a:lnTo>
                  <a:lnTo>
                    <a:pt x="1155580" y="540871"/>
                  </a:lnTo>
                  <a:lnTo>
                    <a:pt x="1112229" y="524012"/>
                  </a:lnTo>
                  <a:lnTo>
                    <a:pt x="1071102" y="502454"/>
                  </a:lnTo>
                  <a:lnTo>
                    <a:pt x="1032556" y="475556"/>
                  </a:lnTo>
                  <a:lnTo>
                    <a:pt x="996950" y="442676"/>
                  </a:lnTo>
                  <a:lnTo>
                    <a:pt x="972556" y="409878"/>
                  </a:lnTo>
                  <a:lnTo>
                    <a:pt x="951611" y="369154"/>
                  </a:lnTo>
                  <a:lnTo>
                    <a:pt x="933097" y="322938"/>
                  </a:lnTo>
                  <a:lnTo>
                    <a:pt x="915994" y="273661"/>
                  </a:lnTo>
                  <a:lnTo>
                    <a:pt x="899282" y="223757"/>
                  </a:lnTo>
                  <a:lnTo>
                    <a:pt x="881944" y="175656"/>
                  </a:lnTo>
                  <a:lnTo>
                    <a:pt x="862959" y="131791"/>
                  </a:lnTo>
                  <a:lnTo>
                    <a:pt x="841309" y="94596"/>
                  </a:lnTo>
                  <a:lnTo>
                    <a:pt x="777069" y="39981"/>
                  </a:lnTo>
                  <a:lnTo>
                    <a:pt x="732554" y="19521"/>
                  </a:lnTo>
                  <a:lnTo>
                    <a:pt x="684596" y="5926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38600" y="4095922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76"/>
                  </a:moveTo>
                  <a:lnTo>
                    <a:pt x="1247523" y="563060"/>
                  </a:lnTo>
                  <a:lnTo>
                    <a:pt x="1200797" y="553673"/>
                  </a:lnTo>
                  <a:lnTo>
                    <a:pt x="1155580" y="540871"/>
                  </a:lnTo>
                  <a:lnTo>
                    <a:pt x="1112229" y="524012"/>
                  </a:lnTo>
                  <a:lnTo>
                    <a:pt x="1071102" y="502454"/>
                  </a:lnTo>
                  <a:lnTo>
                    <a:pt x="1032556" y="475556"/>
                  </a:lnTo>
                  <a:lnTo>
                    <a:pt x="996950" y="442676"/>
                  </a:lnTo>
                  <a:lnTo>
                    <a:pt x="972556" y="409878"/>
                  </a:lnTo>
                  <a:lnTo>
                    <a:pt x="951611" y="369154"/>
                  </a:lnTo>
                  <a:lnTo>
                    <a:pt x="933097" y="322938"/>
                  </a:lnTo>
                  <a:lnTo>
                    <a:pt x="915994" y="273661"/>
                  </a:lnTo>
                  <a:lnTo>
                    <a:pt x="899282" y="223757"/>
                  </a:lnTo>
                  <a:lnTo>
                    <a:pt x="881944" y="175656"/>
                  </a:lnTo>
                  <a:lnTo>
                    <a:pt x="862959" y="131791"/>
                  </a:lnTo>
                  <a:lnTo>
                    <a:pt x="841309" y="94596"/>
                  </a:lnTo>
                  <a:lnTo>
                    <a:pt x="777069" y="39981"/>
                  </a:lnTo>
                  <a:lnTo>
                    <a:pt x="732554" y="19521"/>
                  </a:lnTo>
                  <a:lnTo>
                    <a:pt x="684596" y="5926"/>
                  </a:lnTo>
                  <a:lnTo>
                    <a:pt x="635361" y="0"/>
                  </a:lnTo>
                  <a:lnTo>
                    <a:pt x="587013" y="2546"/>
                  </a:lnTo>
                  <a:lnTo>
                    <a:pt x="541721" y="14370"/>
                  </a:lnTo>
                  <a:lnTo>
                    <a:pt x="501650" y="36276"/>
                  </a:lnTo>
                  <a:lnTo>
                    <a:pt x="455669" y="94391"/>
                  </a:lnTo>
                  <a:lnTo>
                    <a:pt x="435844" y="135259"/>
                  </a:lnTo>
                  <a:lnTo>
                    <a:pt x="417303" y="181157"/>
                  </a:lnTo>
                  <a:lnTo>
                    <a:pt x="399430" y="229951"/>
                  </a:lnTo>
                  <a:lnTo>
                    <a:pt x="381607" y="279506"/>
                  </a:lnTo>
                  <a:lnTo>
                    <a:pt x="363215" y="327690"/>
                  </a:lnTo>
                  <a:lnTo>
                    <a:pt x="343637" y="372368"/>
                  </a:lnTo>
                  <a:lnTo>
                    <a:pt x="322255" y="411408"/>
                  </a:lnTo>
                  <a:lnTo>
                    <a:pt x="298450" y="442676"/>
                  </a:lnTo>
                  <a:lnTo>
                    <a:pt x="261317" y="477036"/>
                  </a:lnTo>
                  <a:lnTo>
                    <a:pt x="222164" y="504509"/>
                  </a:lnTo>
                  <a:lnTo>
                    <a:pt x="181104" y="525985"/>
                  </a:lnTo>
                  <a:lnTo>
                    <a:pt x="138246" y="542350"/>
                  </a:lnTo>
                  <a:lnTo>
                    <a:pt x="93702" y="554495"/>
                  </a:lnTo>
                  <a:lnTo>
                    <a:pt x="47583" y="563307"/>
                  </a:lnTo>
                  <a:lnTo>
                    <a:pt x="0" y="569676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19600" y="436079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72000" y="4095922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46"/>
                  </a:lnTo>
                  <a:lnTo>
                    <a:pt x="541721" y="14370"/>
                  </a:lnTo>
                  <a:lnTo>
                    <a:pt x="501650" y="36276"/>
                  </a:lnTo>
                  <a:lnTo>
                    <a:pt x="455669" y="94391"/>
                  </a:lnTo>
                  <a:lnTo>
                    <a:pt x="435844" y="135259"/>
                  </a:lnTo>
                  <a:lnTo>
                    <a:pt x="417303" y="181157"/>
                  </a:lnTo>
                  <a:lnTo>
                    <a:pt x="399430" y="229951"/>
                  </a:lnTo>
                  <a:lnTo>
                    <a:pt x="381607" y="279506"/>
                  </a:lnTo>
                  <a:lnTo>
                    <a:pt x="363215" y="327690"/>
                  </a:lnTo>
                  <a:lnTo>
                    <a:pt x="343637" y="372368"/>
                  </a:lnTo>
                  <a:lnTo>
                    <a:pt x="322255" y="411408"/>
                  </a:lnTo>
                  <a:lnTo>
                    <a:pt x="298450" y="442676"/>
                  </a:lnTo>
                  <a:lnTo>
                    <a:pt x="261317" y="477036"/>
                  </a:lnTo>
                  <a:lnTo>
                    <a:pt x="222164" y="504509"/>
                  </a:lnTo>
                  <a:lnTo>
                    <a:pt x="181104" y="525985"/>
                  </a:lnTo>
                  <a:lnTo>
                    <a:pt x="138246" y="542350"/>
                  </a:lnTo>
                  <a:lnTo>
                    <a:pt x="93702" y="554495"/>
                  </a:lnTo>
                  <a:lnTo>
                    <a:pt x="47583" y="563307"/>
                  </a:lnTo>
                  <a:lnTo>
                    <a:pt x="0" y="569676"/>
                  </a:lnTo>
                  <a:lnTo>
                    <a:pt x="1295400" y="569676"/>
                  </a:lnTo>
                  <a:lnTo>
                    <a:pt x="1247523" y="563060"/>
                  </a:lnTo>
                  <a:lnTo>
                    <a:pt x="1200797" y="553673"/>
                  </a:lnTo>
                  <a:lnTo>
                    <a:pt x="1155580" y="540871"/>
                  </a:lnTo>
                  <a:lnTo>
                    <a:pt x="1112229" y="524012"/>
                  </a:lnTo>
                  <a:lnTo>
                    <a:pt x="1071102" y="502454"/>
                  </a:lnTo>
                  <a:lnTo>
                    <a:pt x="1032556" y="475556"/>
                  </a:lnTo>
                  <a:lnTo>
                    <a:pt x="996950" y="442676"/>
                  </a:lnTo>
                  <a:lnTo>
                    <a:pt x="972556" y="409878"/>
                  </a:lnTo>
                  <a:lnTo>
                    <a:pt x="951611" y="369154"/>
                  </a:lnTo>
                  <a:lnTo>
                    <a:pt x="933097" y="322938"/>
                  </a:lnTo>
                  <a:lnTo>
                    <a:pt x="915994" y="273661"/>
                  </a:lnTo>
                  <a:lnTo>
                    <a:pt x="899282" y="223757"/>
                  </a:lnTo>
                  <a:lnTo>
                    <a:pt x="881944" y="175656"/>
                  </a:lnTo>
                  <a:lnTo>
                    <a:pt x="862959" y="131791"/>
                  </a:lnTo>
                  <a:lnTo>
                    <a:pt x="841309" y="94596"/>
                  </a:lnTo>
                  <a:lnTo>
                    <a:pt x="777069" y="39981"/>
                  </a:lnTo>
                  <a:lnTo>
                    <a:pt x="732554" y="19521"/>
                  </a:lnTo>
                  <a:lnTo>
                    <a:pt x="684596" y="5926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72000" y="4095922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76"/>
                  </a:moveTo>
                  <a:lnTo>
                    <a:pt x="1247523" y="563060"/>
                  </a:lnTo>
                  <a:lnTo>
                    <a:pt x="1200797" y="553673"/>
                  </a:lnTo>
                  <a:lnTo>
                    <a:pt x="1155580" y="540871"/>
                  </a:lnTo>
                  <a:lnTo>
                    <a:pt x="1112229" y="524012"/>
                  </a:lnTo>
                  <a:lnTo>
                    <a:pt x="1071102" y="502454"/>
                  </a:lnTo>
                  <a:lnTo>
                    <a:pt x="1032556" y="475556"/>
                  </a:lnTo>
                  <a:lnTo>
                    <a:pt x="996950" y="442676"/>
                  </a:lnTo>
                  <a:lnTo>
                    <a:pt x="972556" y="409878"/>
                  </a:lnTo>
                  <a:lnTo>
                    <a:pt x="951611" y="369154"/>
                  </a:lnTo>
                  <a:lnTo>
                    <a:pt x="933097" y="322938"/>
                  </a:lnTo>
                  <a:lnTo>
                    <a:pt x="915994" y="273661"/>
                  </a:lnTo>
                  <a:lnTo>
                    <a:pt x="899282" y="223757"/>
                  </a:lnTo>
                  <a:lnTo>
                    <a:pt x="881944" y="175656"/>
                  </a:lnTo>
                  <a:lnTo>
                    <a:pt x="862959" y="131791"/>
                  </a:lnTo>
                  <a:lnTo>
                    <a:pt x="841309" y="94596"/>
                  </a:lnTo>
                  <a:lnTo>
                    <a:pt x="777069" y="39981"/>
                  </a:lnTo>
                  <a:lnTo>
                    <a:pt x="732554" y="19521"/>
                  </a:lnTo>
                  <a:lnTo>
                    <a:pt x="684596" y="5926"/>
                  </a:lnTo>
                  <a:lnTo>
                    <a:pt x="635361" y="0"/>
                  </a:lnTo>
                  <a:lnTo>
                    <a:pt x="587013" y="2546"/>
                  </a:lnTo>
                  <a:lnTo>
                    <a:pt x="541721" y="14370"/>
                  </a:lnTo>
                  <a:lnTo>
                    <a:pt x="501650" y="36276"/>
                  </a:lnTo>
                  <a:lnTo>
                    <a:pt x="455669" y="94391"/>
                  </a:lnTo>
                  <a:lnTo>
                    <a:pt x="435844" y="135259"/>
                  </a:lnTo>
                  <a:lnTo>
                    <a:pt x="417303" y="181157"/>
                  </a:lnTo>
                  <a:lnTo>
                    <a:pt x="399430" y="229951"/>
                  </a:lnTo>
                  <a:lnTo>
                    <a:pt x="381607" y="279506"/>
                  </a:lnTo>
                  <a:lnTo>
                    <a:pt x="363215" y="327690"/>
                  </a:lnTo>
                  <a:lnTo>
                    <a:pt x="343637" y="372368"/>
                  </a:lnTo>
                  <a:lnTo>
                    <a:pt x="322255" y="411408"/>
                  </a:lnTo>
                  <a:lnTo>
                    <a:pt x="298450" y="442676"/>
                  </a:lnTo>
                  <a:lnTo>
                    <a:pt x="261317" y="477036"/>
                  </a:lnTo>
                  <a:lnTo>
                    <a:pt x="222164" y="504509"/>
                  </a:lnTo>
                  <a:lnTo>
                    <a:pt x="181104" y="525985"/>
                  </a:lnTo>
                  <a:lnTo>
                    <a:pt x="138246" y="542350"/>
                  </a:lnTo>
                  <a:lnTo>
                    <a:pt x="93702" y="554495"/>
                  </a:lnTo>
                  <a:lnTo>
                    <a:pt x="47583" y="563307"/>
                  </a:lnTo>
                  <a:lnTo>
                    <a:pt x="0" y="569676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53000" y="436079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05400" y="4095922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46"/>
                  </a:lnTo>
                  <a:lnTo>
                    <a:pt x="541721" y="14370"/>
                  </a:lnTo>
                  <a:lnTo>
                    <a:pt x="501650" y="36276"/>
                  </a:lnTo>
                  <a:lnTo>
                    <a:pt x="455669" y="94391"/>
                  </a:lnTo>
                  <a:lnTo>
                    <a:pt x="435844" y="135259"/>
                  </a:lnTo>
                  <a:lnTo>
                    <a:pt x="417303" y="181157"/>
                  </a:lnTo>
                  <a:lnTo>
                    <a:pt x="399430" y="229951"/>
                  </a:lnTo>
                  <a:lnTo>
                    <a:pt x="381607" y="279506"/>
                  </a:lnTo>
                  <a:lnTo>
                    <a:pt x="363215" y="327690"/>
                  </a:lnTo>
                  <a:lnTo>
                    <a:pt x="343637" y="372368"/>
                  </a:lnTo>
                  <a:lnTo>
                    <a:pt x="322255" y="411408"/>
                  </a:lnTo>
                  <a:lnTo>
                    <a:pt x="298450" y="442676"/>
                  </a:lnTo>
                  <a:lnTo>
                    <a:pt x="261317" y="477036"/>
                  </a:lnTo>
                  <a:lnTo>
                    <a:pt x="222164" y="504509"/>
                  </a:lnTo>
                  <a:lnTo>
                    <a:pt x="181104" y="525985"/>
                  </a:lnTo>
                  <a:lnTo>
                    <a:pt x="138246" y="542350"/>
                  </a:lnTo>
                  <a:lnTo>
                    <a:pt x="93702" y="554495"/>
                  </a:lnTo>
                  <a:lnTo>
                    <a:pt x="47583" y="563307"/>
                  </a:lnTo>
                  <a:lnTo>
                    <a:pt x="0" y="569676"/>
                  </a:lnTo>
                  <a:lnTo>
                    <a:pt x="1295400" y="569676"/>
                  </a:lnTo>
                  <a:lnTo>
                    <a:pt x="1247523" y="563060"/>
                  </a:lnTo>
                  <a:lnTo>
                    <a:pt x="1200797" y="553673"/>
                  </a:lnTo>
                  <a:lnTo>
                    <a:pt x="1155580" y="540871"/>
                  </a:lnTo>
                  <a:lnTo>
                    <a:pt x="1112229" y="524012"/>
                  </a:lnTo>
                  <a:lnTo>
                    <a:pt x="1071102" y="502454"/>
                  </a:lnTo>
                  <a:lnTo>
                    <a:pt x="1032556" y="475556"/>
                  </a:lnTo>
                  <a:lnTo>
                    <a:pt x="996950" y="442676"/>
                  </a:lnTo>
                  <a:lnTo>
                    <a:pt x="972556" y="409878"/>
                  </a:lnTo>
                  <a:lnTo>
                    <a:pt x="951611" y="369154"/>
                  </a:lnTo>
                  <a:lnTo>
                    <a:pt x="933097" y="322938"/>
                  </a:lnTo>
                  <a:lnTo>
                    <a:pt x="915994" y="273661"/>
                  </a:lnTo>
                  <a:lnTo>
                    <a:pt x="899282" y="223757"/>
                  </a:lnTo>
                  <a:lnTo>
                    <a:pt x="881944" y="175656"/>
                  </a:lnTo>
                  <a:lnTo>
                    <a:pt x="862959" y="131791"/>
                  </a:lnTo>
                  <a:lnTo>
                    <a:pt x="841309" y="94596"/>
                  </a:lnTo>
                  <a:lnTo>
                    <a:pt x="777069" y="39981"/>
                  </a:lnTo>
                  <a:lnTo>
                    <a:pt x="732554" y="19521"/>
                  </a:lnTo>
                  <a:lnTo>
                    <a:pt x="684596" y="5926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05400" y="4095922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76"/>
                  </a:moveTo>
                  <a:lnTo>
                    <a:pt x="1247523" y="563060"/>
                  </a:lnTo>
                  <a:lnTo>
                    <a:pt x="1200797" y="553673"/>
                  </a:lnTo>
                  <a:lnTo>
                    <a:pt x="1155580" y="540871"/>
                  </a:lnTo>
                  <a:lnTo>
                    <a:pt x="1112229" y="524012"/>
                  </a:lnTo>
                  <a:lnTo>
                    <a:pt x="1071102" y="502454"/>
                  </a:lnTo>
                  <a:lnTo>
                    <a:pt x="1032556" y="475556"/>
                  </a:lnTo>
                  <a:lnTo>
                    <a:pt x="996950" y="442676"/>
                  </a:lnTo>
                  <a:lnTo>
                    <a:pt x="972556" y="409878"/>
                  </a:lnTo>
                  <a:lnTo>
                    <a:pt x="951611" y="369154"/>
                  </a:lnTo>
                  <a:lnTo>
                    <a:pt x="933097" y="322938"/>
                  </a:lnTo>
                  <a:lnTo>
                    <a:pt x="915994" y="273661"/>
                  </a:lnTo>
                  <a:lnTo>
                    <a:pt x="899282" y="223757"/>
                  </a:lnTo>
                  <a:lnTo>
                    <a:pt x="881944" y="175656"/>
                  </a:lnTo>
                  <a:lnTo>
                    <a:pt x="862959" y="131791"/>
                  </a:lnTo>
                  <a:lnTo>
                    <a:pt x="841309" y="94596"/>
                  </a:lnTo>
                  <a:lnTo>
                    <a:pt x="777069" y="39981"/>
                  </a:lnTo>
                  <a:lnTo>
                    <a:pt x="732554" y="19521"/>
                  </a:lnTo>
                  <a:lnTo>
                    <a:pt x="684596" y="5926"/>
                  </a:lnTo>
                  <a:lnTo>
                    <a:pt x="635361" y="0"/>
                  </a:lnTo>
                  <a:lnTo>
                    <a:pt x="587013" y="2546"/>
                  </a:lnTo>
                  <a:lnTo>
                    <a:pt x="541721" y="14370"/>
                  </a:lnTo>
                  <a:lnTo>
                    <a:pt x="501650" y="36276"/>
                  </a:lnTo>
                  <a:lnTo>
                    <a:pt x="455669" y="94391"/>
                  </a:lnTo>
                  <a:lnTo>
                    <a:pt x="435844" y="135259"/>
                  </a:lnTo>
                  <a:lnTo>
                    <a:pt x="417303" y="181157"/>
                  </a:lnTo>
                  <a:lnTo>
                    <a:pt x="399430" y="229951"/>
                  </a:lnTo>
                  <a:lnTo>
                    <a:pt x="381607" y="279506"/>
                  </a:lnTo>
                  <a:lnTo>
                    <a:pt x="363215" y="327690"/>
                  </a:lnTo>
                  <a:lnTo>
                    <a:pt x="343637" y="372368"/>
                  </a:lnTo>
                  <a:lnTo>
                    <a:pt x="322255" y="411408"/>
                  </a:lnTo>
                  <a:lnTo>
                    <a:pt x="298450" y="442676"/>
                  </a:lnTo>
                  <a:lnTo>
                    <a:pt x="261317" y="477036"/>
                  </a:lnTo>
                  <a:lnTo>
                    <a:pt x="222164" y="504509"/>
                  </a:lnTo>
                  <a:lnTo>
                    <a:pt x="181104" y="525985"/>
                  </a:lnTo>
                  <a:lnTo>
                    <a:pt x="138246" y="542350"/>
                  </a:lnTo>
                  <a:lnTo>
                    <a:pt x="93702" y="554495"/>
                  </a:lnTo>
                  <a:lnTo>
                    <a:pt x="47583" y="563307"/>
                  </a:lnTo>
                  <a:lnTo>
                    <a:pt x="0" y="569676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86400" y="436079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05250" y="3687699"/>
              <a:ext cx="2876550" cy="1047750"/>
            </a:xfrm>
            <a:custGeom>
              <a:avLst/>
              <a:gdLst/>
              <a:ahLst/>
              <a:cxnLst/>
              <a:rect l="l" t="t" r="r" b="b"/>
              <a:pathLst>
                <a:path w="2876550" h="1047750">
                  <a:moveTo>
                    <a:pt x="2762250" y="933450"/>
                  </a:moveTo>
                  <a:lnTo>
                    <a:pt x="2762250" y="1047750"/>
                  </a:lnTo>
                  <a:lnTo>
                    <a:pt x="2838450" y="1009650"/>
                  </a:lnTo>
                  <a:lnTo>
                    <a:pt x="2781300" y="1009650"/>
                  </a:lnTo>
                  <a:lnTo>
                    <a:pt x="2781300" y="971550"/>
                  </a:lnTo>
                  <a:lnTo>
                    <a:pt x="2838450" y="971550"/>
                  </a:lnTo>
                  <a:lnTo>
                    <a:pt x="2762250" y="933450"/>
                  </a:lnTo>
                  <a:close/>
                </a:path>
                <a:path w="2876550" h="10477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990600"/>
                  </a:lnTo>
                  <a:lnTo>
                    <a:pt x="39594" y="998023"/>
                  </a:lnTo>
                  <a:lnTo>
                    <a:pt x="43672" y="1004077"/>
                  </a:lnTo>
                  <a:lnTo>
                    <a:pt x="49726" y="1008155"/>
                  </a:lnTo>
                  <a:lnTo>
                    <a:pt x="57150" y="1009650"/>
                  </a:lnTo>
                  <a:lnTo>
                    <a:pt x="2762250" y="1009650"/>
                  </a:lnTo>
                  <a:lnTo>
                    <a:pt x="2762250" y="990600"/>
                  </a:lnTo>
                  <a:lnTo>
                    <a:pt x="76200" y="990600"/>
                  </a:lnTo>
                  <a:lnTo>
                    <a:pt x="57150" y="971550"/>
                  </a:lnTo>
                  <a:lnTo>
                    <a:pt x="76200" y="971550"/>
                  </a:lnTo>
                  <a:lnTo>
                    <a:pt x="76200" y="95250"/>
                  </a:lnTo>
                  <a:close/>
                </a:path>
                <a:path w="2876550" h="1047750">
                  <a:moveTo>
                    <a:pt x="2838450" y="971550"/>
                  </a:moveTo>
                  <a:lnTo>
                    <a:pt x="2781300" y="971550"/>
                  </a:lnTo>
                  <a:lnTo>
                    <a:pt x="2781300" y="1009650"/>
                  </a:lnTo>
                  <a:lnTo>
                    <a:pt x="2838450" y="1009650"/>
                  </a:lnTo>
                  <a:lnTo>
                    <a:pt x="2876550" y="990600"/>
                  </a:lnTo>
                  <a:lnTo>
                    <a:pt x="2838450" y="971550"/>
                  </a:lnTo>
                  <a:close/>
                </a:path>
                <a:path w="2876550" h="1047750">
                  <a:moveTo>
                    <a:pt x="76200" y="971550"/>
                  </a:moveTo>
                  <a:lnTo>
                    <a:pt x="57150" y="971550"/>
                  </a:lnTo>
                  <a:lnTo>
                    <a:pt x="76200" y="990600"/>
                  </a:lnTo>
                  <a:lnTo>
                    <a:pt x="76200" y="971550"/>
                  </a:lnTo>
                  <a:close/>
                </a:path>
                <a:path w="2876550" h="1047750">
                  <a:moveTo>
                    <a:pt x="2762250" y="971550"/>
                  </a:moveTo>
                  <a:lnTo>
                    <a:pt x="76200" y="971550"/>
                  </a:lnTo>
                  <a:lnTo>
                    <a:pt x="76200" y="990600"/>
                  </a:lnTo>
                  <a:lnTo>
                    <a:pt x="2762250" y="990600"/>
                  </a:lnTo>
                  <a:lnTo>
                    <a:pt x="2762250" y="971550"/>
                  </a:lnTo>
                  <a:close/>
                </a:path>
                <a:path w="2876550" h="10477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2876550" h="10477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600" y="3627501"/>
              <a:ext cx="8077200" cy="0"/>
            </a:xfrm>
            <a:custGeom>
              <a:avLst/>
              <a:gdLst/>
              <a:ahLst/>
              <a:cxnLst/>
              <a:rect l="l" t="t" r="r" b="b"/>
              <a:pathLst>
                <a:path w="8077200">
                  <a:moveTo>
                    <a:pt x="0" y="0"/>
                  </a:moveTo>
                  <a:lnTo>
                    <a:pt x="8077200" y="0"/>
                  </a:lnTo>
                </a:path>
              </a:pathLst>
            </a:custGeom>
            <a:ln w="57150">
              <a:solidFill>
                <a:srgbClr val="76B5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288794" y="5216778"/>
            <a:ext cx="8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95400" y="5280025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420113" y="5332298"/>
            <a:ext cx="3606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81050" y="4251325"/>
            <a:ext cx="1581150" cy="1047750"/>
            <a:chOff x="781050" y="4251325"/>
            <a:chExt cx="1581150" cy="1047750"/>
          </a:xfrm>
        </p:grpSpPr>
        <p:sp>
          <p:nvSpPr>
            <p:cNvPr id="64" name="object 64"/>
            <p:cNvSpPr/>
            <p:nvPr/>
          </p:nvSpPr>
          <p:spPr>
            <a:xfrm>
              <a:off x="914400" y="4672238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53"/>
                  </a:lnTo>
                  <a:lnTo>
                    <a:pt x="541721" y="14380"/>
                  </a:lnTo>
                  <a:lnTo>
                    <a:pt x="501650" y="36286"/>
                  </a:lnTo>
                  <a:lnTo>
                    <a:pt x="455669" y="94401"/>
                  </a:lnTo>
                  <a:lnTo>
                    <a:pt x="435844" y="135269"/>
                  </a:lnTo>
                  <a:lnTo>
                    <a:pt x="417303" y="181167"/>
                  </a:lnTo>
                  <a:lnTo>
                    <a:pt x="399430" y="229961"/>
                  </a:lnTo>
                  <a:lnTo>
                    <a:pt x="381607" y="279516"/>
                  </a:lnTo>
                  <a:lnTo>
                    <a:pt x="363215" y="327700"/>
                  </a:lnTo>
                  <a:lnTo>
                    <a:pt x="343637" y="372378"/>
                  </a:lnTo>
                  <a:lnTo>
                    <a:pt x="322255" y="411418"/>
                  </a:lnTo>
                  <a:lnTo>
                    <a:pt x="298450" y="442686"/>
                  </a:lnTo>
                  <a:lnTo>
                    <a:pt x="261340" y="477046"/>
                  </a:lnTo>
                  <a:lnTo>
                    <a:pt x="222203" y="504519"/>
                  </a:lnTo>
                  <a:lnTo>
                    <a:pt x="181150" y="525995"/>
                  </a:lnTo>
                  <a:lnTo>
                    <a:pt x="138293" y="542360"/>
                  </a:lnTo>
                  <a:lnTo>
                    <a:pt x="93741" y="554505"/>
                  </a:lnTo>
                  <a:lnTo>
                    <a:pt x="47606" y="563317"/>
                  </a:lnTo>
                  <a:lnTo>
                    <a:pt x="0" y="569686"/>
                  </a:lnTo>
                  <a:lnTo>
                    <a:pt x="1295400" y="569686"/>
                  </a:lnTo>
                  <a:lnTo>
                    <a:pt x="1247523" y="563064"/>
                  </a:lnTo>
                  <a:lnTo>
                    <a:pt x="1200797" y="553661"/>
                  </a:lnTo>
                  <a:lnTo>
                    <a:pt x="1155580" y="540841"/>
                  </a:lnTo>
                  <a:lnTo>
                    <a:pt x="1112229" y="523969"/>
                  </a:lnTo>
                  <a:lnTo>
                    <a:pt x="1071102" y="502409"/>
                  </a:lnTo>
                  <a:lnTo>
                    <a:pt x="1032556" y="475526"/>
                  </a:lnTo>
                  <a:lnTo>
                    <a:pt x="996950" y="442686"/>
                  </a:lnTo>
                  <a:lnTo>
                    <a:pt x="972556" y="409854"/>
                  </a:lnTo>
                  <a:lnTo>
                    <a:pt x="951611" y="369112"/>
                  </a:lnTo>
                  <a:lnTo>
                    <a:pt x="933097" y="322887"/>
                  </a:lnTo>
                  <a:lnTo>
                    <a:pt x="915994" y="273608"/>
                  </a:lnTo>
                  <a:lnTo>
                    <a:pt x="899282" y="223703"/>
                  </a:lnTo>
                  <a:lnTo>
                    <a:pt x="881944" y="175600"/>
                  </a:lnTo>
                  <a:lnTo>
                    <a:pt x="862959" y="131727"/>
                  </a:lnTo>
                  <a:lnTo>
                    <a:pt x="841309" y="94513"/>
                  </a:lnTo>
                  <a:lnTo>
                    <a:pt x="777069" y="39911"/>
                  </a:lnTo>
                  <a:lnTo>
                    <a:pt x="732554" y="19485"/>
                  </a:lnTo>
                  <a:lnTo>
                    <a:pt x="684596" y="5912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14400" y="4672238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86"/>
                  </a:moveTo>
                  <a:lnTo>
                    <a:pt x="1247523" y="563064"/>
                  </a:lnTo>
                  <a:lnTo>
                    <a:pt x="1200797" y="553661"/>
                  </a:lnTo>
                  <a:lnTo>
                    <a:pt x="1155580" y="540841"/>
                  </a:lnTo>
                  <a:lnTo>
                    <a:pt x="1112229" y="523969"/>
                  </a:lnTo>
                  <a:lnTo>
                    <a:pt x="1071102" y="502409"/>
                  </a:lnTo>
                  <a:lnTo>
                    <a:pt x="1032556" y="475526"/>
                  </a:lnTo>
                  <a:lnTo>
                    <a:pt x="996950" y="442686"/>
                  </a:lnTo>
                  <a:lnTo>
                    <a:pt x="972556" y="409854"/>
                  </a:lnTo>
                  <a:lnTo>
                    <a:pt x="951611" y="369112"/>
                  </a:lnTo>
                  <a:lnTo>
                    <a:pt x="933097" y="322887"/>
                  </a:lnTo>
                  <a:lnTo>
                    <a:pt x="915994" y="273608"/>
                  </a:lnTo>
                  <a:lnTo>
                    <a:pt x="899282" y="223703"/>
                  </a:lnTo>
                  <a:lnTo>
                    <a:pt x="881944" y="175600"/>
                  </a:lnTo>
                  <a:lnTo>
                    <a:pt x="862959" y="131727"/>
                  </a:lnTo>
                  <a:lnTo>
                    <a:pt x="841309" y="94513"/>
                  </a:lnTo>
                  <a:lnTo>
                    <a:pt x="777069" y="39911"/>
                  </a:lnTo>
                  <a:lnTo>
                    <a:pt x="732554" y="19485"/>
                  </a:lnTo>
                  <a:lnTo>
                    <a:pt x="684596" y="5912"/>
                  </a:lnTo>
                  <a:lnTo>
                    <a:pt x="635361" y="0"/>
                  </a:lnTo>
                  <a:lnTo>
                    <a:pt x="587013" y="2553"/>
                  </a:lnTo>
                  <a:lnTo>
                    <a:pt x="541721" y="14380"/>
                  </a:lnTo>
                  <a:lnTo>
                    <a:pt x="501650" y="36286"/>
                  </a:lnTo>
                  <a:lnTo>
                    <a:pt x="455669" y="94401"/>
                  </a:lnTo>
                  <a:lnTo>
                    <a:pt x="435844" y="135269"/>
                  </a:lnTo>
                  <a:lnTo>
                    <a:pt x="417303" y="181167"/>
                  </a:lnTo>
                  <a:lnTo>
                    <a:pt x="399430" y="229961"/>
                  </a:lnTo>
                  <a:lnTo>
                    <a:pt x="381607" y="279516"/>
                  </a:lnTo>
                  <a:lnTo>
                    <a:pt x="363215" y="327700"/>
                  </a:lnTo>
                  <a:lnTo>
                    <a:pt x="343637" y="372378"/>
                  </a:lnTo>
                  <a:lnTo>
                    <a:pt x="322255" y="411418"/>
                  </a:lnTo>
                  <a:lnTo>
                    <a:pt x="298450" y="442686"/>
                  </a:lnTo>
                  <a:lnTo>
                    <a:pt x="261340" y="477046"/>
                  </a:lnTo>
                  <a:lnTo>
                    <a:pt x="222203" y="504519"/>
                  </a:lnTo>
                  <a:lnTo>
                    <a:pt x="181150" y="525995"/>
                  </a:lnTo>
                  <a:lnTo>
                    <a:pt x="138293" y="542360"/>
                  </a:lnTo>
                  <a:lnTo>
                    <a:pt x="93741" y="554505"/>
                  </a:lnTo>
                  <a:lnTo>
                    <a:pt x="47606" y="563317"/>
                  </a:lnTo>
                  <a:lnTo>
                    <a:pt x="0" y="569686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95400" y="493712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1050" y="4251325"/>
              <a:ext cx="1581150" cy="1047750"/>
            </a:xfrm>
            <a:custGeom>
              <a:avLst/>
              <a:gdLst/>
              <a:ahLst/>
              <a:cxnLst/>
              <a:rect l="l" t="t" r="r" b="b"/>
              <a:pathLst>
                <a:path w="1581150" h="1047750">
                  <a:moveTo>
                    <a:pt x="1466850" y="933450"/>
                  </a:moveTo>
                  <a:lnTo>
                    <a:pt x="1466850" y="1047750"/>
                  </a:lnTo>
                  <a:lnTo>
                    <a:pt x="1543050" y="1009650"/>
                  </a:lnTo>
                  <a:lnTo>
                    <a:pt x="1485900" y="1009650"/>
                  </a:lnTo>
                  <a:lnTo>
                    <a:pt x="1485900" y="971550"/>
                  </a:lnTo>
                  <a:lnTo>
                    <a:pt x="1543050" y="971550"/>
                  </a:lnTo>
                  <a:lnTo>
                    <a:pt x="1466850" y="933450"/>
                  </a:lnTo>
                  <a:close/>
                </a:path>
                <a:path w="1581150" h="10477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990600"/>
                  </a:lnTo>
                  <a:lnTo>
                    <a:pt x="39597" y="998023"/>
                  </a:lnTo>
                  <a:lnTo>
                    <a:pt x="43681" y="1004077"/>
                  </a:lnTo>
                  <a:lnTo>
                    <a:pt x="49737" y="1008155"/>
                  </a:lnTo>
                  <a:lnTo>
                    <a:pt x="57150" y="1009650"/>
                  </a:lnTo>
                  <a:lnTo>
                    <a:pt x="1466850" y="1009650"/>
                  </a:lnTo>
                  <a:lnTo>
                    <a:pt x="1466850" y="990600"/>
                  </a:lnTo>
                  <a:lnTo>
                    <a:pt x="76200" y="990600"/>
                  </a:lnTo>
                  <a:lnTo>
                    <a:pt x="57150" y="971550"/>
                  </a:lnTo>
                  <a:lnTo>
                    <a:pt x="76200" y="971550"/>
                  </a:lnTo>
                  <a:lnTo>
                    <a:pt x="76200" y="95250"/>
                  </a:lnTo>
                  <a:close/>
                </a:path>
                <a:path w="1581150" h="1047750">
                  <a:moveTo>
                    <a:pt x="1543050" y="971550"/>
                  </a:moveTo>
                  <a:lnTo>
                    <a:pt x="1485900" y="971550"/>
                  </a:lnTo>
                  <a:lnTo>
                    <a:pt x="1485900" y="1009650"/>
                  </a:lnTo>
                  <a:lnTo>
                    <a:pt x="1543050" y="1009650"/>
                  </a:lnTo>
                  <a:lnTo>
                    <a:pt x="1581150" y="990600"/>
                  </a:lnTo>
                  <a:lnTo>
                    <a:pt x="1543050" y="971550"/>
                  </a:lnTo>
                  <a:close/>
                </a:path>
                <a:path w="1581150" h="1047750">
                  <a:moveTo>
                    <a:pt x="76200" y="971550"/>
                  </a:moveTo>
                  <a:lnTo>
                    <a:pt x="57150" y="971550"/>
                  </a:lnTo>
                  <a:lnTo>
                    <a:pt x="76200" y="990600"/>
                  </a:lnTo>
                  <a:lnTo>
                    <a:pt x="76200" y="971550"/>
                  </a:lnTo>
                  <a:close/>
                </a:path>
                <a:path w="1581150" h="1047750">
                  <a:moveTo>
                    <a:pt x="1466850" y="971550"/>
                  </a:moveTo>
                  <a:lnTo>
                    <a:pt x="76200" y="971550"/>
                  </a:lnTo>
                  <a:lnTo>
                    <a:pt x="76200" y="990600"/>
                  </a:lnTo>
                  <a:lnTo>
                    <a:pt x="1466850" y="990600"/>
                  </a:lnTo>
                  <a:lnTo>
                    <a:pt x="1466850" y="971550"/>
                  </a:lnTo>
                  <a:close/>
                </a:path>
                <a:path w="1581150" h="10477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581150" h="10477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374763" y="6177483"/>
            <a:ext cx="8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419600" y="6316662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544948" y="636920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905250" y="5211698"/>
            <a:ext cx="3562350" cy="1048385"/>
            <a:chOff x="3905250" y="5211698"/>
            <a:chExt cx="3562350" cy="1048385"/>
          </a:xfrm>
        </p:grpSpPr>
        <p:sp>
          <p:nvSpPr>
            <p:cNvPr id="72" name="object 72"/>
            <p:cNvSpPr/>
            <p:nvPr/>
          </p:nvSpPr>
          <p:spPr>
            <a:xfrm>
              <a:off x="4038600" y="5619981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50"/>
                  </a:lnTo>
                  <a:lnTo>
                    <a:pt x="541721" y="14375"/>
                  </a:lnTo>
                  <a:lnTo>
                    <a:pt x="501650" y="36281"/>
                  </a:lnTo>
                  <a:lnTo>
                    <a:pt x="455669" y="94396"/>
                  </a:lnTo>
                  <a:lnTo>
                    <a:pt x="435844" y="135264"/>
                  </a:lnTo>
                  <a:lnTo>
                    <a:pt x="417303" y="181162"/>
                  </a:lnTo>
                  <a:lnTo>
                    <a:pt x="399430" y="229956"/>
                  </a:lnTo>
                  <a:lnTo>
                    <a:pt x="381607" y="279511"/>
                  </a:lnTo>
                  <a:lnTo>
                    <a:pt x="363215" y="327695"/>
                  </a:lnTo>
                  <a:lnTo>
                    <a:pt x="343637" y="372373"/>
                  </a:lnTo>
                  <a:lnTo>
                    <a:pt x="322255" y="411413"/>
                  </a:lnTo>
                  <a:lnTo>
                    <a:pt x="298450" y="442681"/>
                  </a:lnTo>
                  <a:lnTo>
                    <a:pt x="261317" y="477041"/>
                  </a:lnTo>
                  <a:lnTo>
                    <a:pt x="222164" y="504514"/>
                  </a:lnTo>
                  <a:lnTo>
                    <a:pt x="181104" y="525990"/>
                  </a:lnTo>
                  <a:lnTo>
                    <a:pt x="138246" y="542355"/>
                  </a:lnTo>
                  <a:lnTo>
                    <a:pt x="93702" y="554500"/>
                  </a:lnTo>
                  <a:lnTo>
                    <a:pt x="47583" y="563312"/>
                  </a:lnTo>
                  <a:lnTo>
                    <a:pt x="0" y="569681"/>
                  </a:lnTo>
                  <a:lnTo>
                    <a:pt x="1295400" y="569681"/>
                  </a:lnTo>
                  <a:lnTo>
                    <a:pt x="1247523" y="563062"/>
                  </a:lnTo>
                  <a:lnTo>
                    <a:pt x="1200797" y="553667"/>
                  </a:lnTo>
                  <a:lnTo>
                    <a:pt x="1155580" y="540856"/>
                  </a:lnTo>
                  <a:lnTo>
                    <a:pt x="1112229" y="523990"/>
                  </a:lnTo>
                  <a:lnTo>
                    <a:pt x="1071102" y="502432"/>
                  </a:lnTo>
                  <a:lnTo>
                    <a:pt x="1032556" y="475541"/>
                  </a:lnTo>
                  <a:lnTo>
                    <a:pt x="996950" y="442681"/>
                  </a:lnTo>
                  <a:lnTo>
                    <a:pt x="972556" y="409866"/>
                  </a:lnTo>
                  <a:lnTo>
                    <a:pt x="951611" y="369133"/>
                  </a:lnTo>
                  <a:lnTo>
                    <a:pt x="933097" y="322913"/>
                  </a:lnTo>
                  <a:lnTo>
                    <a:pt x="915994" y="273635"/>
                  </a:lnTo>
                  <a:lnTo>
                    <a:pt x="899282" y="223730"/>
                  </a:lnTo>
                  <a:lnTo>
                    <a:pt x="881944" y="175628"/>
                  </a:lnTo>
                  <a:lnTo>
                    <a:pt x="862959" y="131759"/>
                  </a:lnTo>
                  <a:lnTo>
                    <a:pt x="841309" y="94554"/>
                  </a:lnTo>
                  <a:lnTo>
                    <a:pt x="777069" y="39946"/>
                  </a:lnTo>
                  <a:lnTo>
                    <a:pt x="732554" y="19503"/>
                  </a:lnTo>
                  <a:lnTo>
                    <a:pt x="684596" y="5919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038600" y="5619981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81"/>
                  </a:moveTo>
                  <a:lnTo>
                    <a:pt x="1247523" y="563062"/>
                  </a:lnTo>
                  <a:lnTo>
                    <a:pt x="1200797" y="553667"/>
                  </a:lnTo>
                  <a:lnTo>
                    <a:pt x="1155580" y="540856"/>
                  </a:lnTo>
                  <a:lnTo>
                    <a:pt x="1112229" y="523990"/>
                  </a:lnTo>
                  <a:lnTo>
                    <a:pt x="1071102" y="502432"/>
                  </a:lnTo>
                  <a:lnTo>
                    <a:pt x="1032556" y="475541"/>
                  </a:lnTo>
                  <a:lnTo>
                    <a:pt x="996950" y="442681"/>
                  </a:lnTo>
                  <a:lnTo>
                    <a:pt x="972556" y="409866"/>
                  </a:lnTo>
                  <a:lnTo>
                    <a:pt x="951611" y="369133"/>
                  </a:lnTo>
                  <a:lnTo>
                    <a:pt x="933097" y="322913"/>
                  </a:lnTo>
                  <a:lnTo>
                    <a:pt x="915994" y="273635"/>
                  </a:lnTo>
                  <a:lnTo>
                    <a:pt x="899282" y="223730"/>
                  </a:lnTo>
                  <a:lnTo>
                    <a:pt x="881944" y="175628"/>
                  </a:lnTo>
                  <a:lnTo>
                    <a:pt x="862959" y="131759"/>
                  </a:lnTo>
                  <a:lnTo>
                    <a:pt x="841309" y="94554"/>
                  </a:lnTo>
                  <a:lnTo>
                    <a:pt x="777069" y="39946"/>
                  </a:lnTo>
                  <a:lnTo>
                    <a:pt x="732554" y="19503"/>
                  </a:lnTo>
                  <a:lnTo>
                    <a:pt x="684596" y="5919"/>
                  </a:lnTo>
                  <a:lnTo>
                    <a:pt x="635361" y="0"/>
                  </a:lnTo>
                  <a:lnTo>
                    <a:pt x="587013" y="2550"/>
                  </a:lnTo>
                  <a:lnTo>
                    <a:pt x="541721" y="14375"/>
                  </a:lnTo>
                  <a:lnTo>
                    <a:pt x="501650" y="36281"/>
                  </a:lnTo>
                  <a:lnTo>
                    <a:pt x="455669" y="94396"/>
                  </a:lnTo>
                  <a:lnTo>
                    <a:pt x="435844" y="135264"/>
                  </a:lnTo>
                  <a:lnTo>
                    <a:pt x="417303" y="181162"/>
                  </a:lnTo>
                  <a:lnTo>
                    <a:pt x="399430" y="229956"/>
                  </a:lnTo>
                  <a:lnTo>
                    <a:pt x="381607" y="279511"/>
                  </a:lnTo>
                  <a:lnTo>
                    <a:pt x="363215" y="327695"/>
                  </a:lnTo>
                  <a:lnTo>
                    <a:pt x="343637" y="372373"/>
                  </a:lnTo>
                  <a:lnTo>
                    <a:pt x="322255" y="411413"/>
                  </a:lnTo>
                  <a:lnTo>
                    <a:pt x="298450" y="442681"/>
                  </a:lnTo>
                  <a:lnTo>
                    <a:pt x="261317" y="477041"/>
                  </a:lnTo>
                  <a:lnTo>
                    <a:pt x="222164" y="504514"/>
                  </a:lnTo>
                  <a:lnTo>
                    <a:pt x="181104" y="525990"/>
                  </a:lnTo>
                  <a:lnTo>
                    <a:pt x="138246" y="542355"/>
                  </a:lnTo>
                  <a:lnTo>
                    <a:pt x="93702" y="554500"/>
                  </a:lnTo>
                  <a:lnTo>
                    <a:pt x="47583" y="563312"/>
                  </a:lnTo>
                  <a:lnTo>
                    <a:pt x="0" y="569681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419600" y="58848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029200" y="5619981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50"/>
                  </a:lnTo>
                  <a:lnTo>
                    <a:pt x="541721" y="14375"/>
                  </a:lnTo>
                  <a:lnTo>
                    <a:pt x="501650" y="36281"/>
                  </a:lnTo>
                  <a:lnTo>
                    <a:pt x="455669" y="94396"/>
                  </a:lnTo>
                  <a:lnTo>
                    <a:pt x="435844" y="135264"/>
                  </a:lnTo>
                  <a:lnTo>
                    <a:pt x="417303" y="181162"/>
                  </a:lnTo>
                  <a:lnTo>
                    <a:pt x="399430" y="229956"/>
                  </a:lnTo>
                  <a:lnTo>
                    <a:pt x="381607" y="279511"/>
                  </a:lnTo>
                  <a:lnTo>
                    <a:pt x="363215" y="327695"/>
                  </a:lnTo>
                  <a:lnTo>
                    <a:pt x="343637" y="372373"/>
                  </a:lnTo>
                  <a:lnTo>
                    <a:pt x="322255" y="411413"/>
                  </a:lnTo>
                  <a:lnTo>
                    <a:pt x="298450" y="442681"/>
                  </a:lnTo>
                  <a:lnTo>
                    <a:pt x="261317" y="477041"/>
                  </a:lnTo>
                  <a:lnTo>
                    <a:pt x="222164" y="504514"/>
                  </a:lnTo>
                  <a:lnTo>
                    <a:pt x="181104" y="525990"/>
                  </a:lnTo>
                  <a:lnTo>
                    <a:pt x="138246" y="542355"/>
                  </a:lnTo>
                  <a:lnTo>
                    <a:pt x="93702" y="554500"/>
                  </a:lnTo>
                  <a:lnTo>
                    <a:pt x="47583" y="563312"/>
                  </a:lnTo>
                  <a:lnTo>
                    <a:pt x="0" y="569681"/>
                  </a:lnTo>
                  <a:lnTo>
                    <a:pt x="1295400" y="569681"/>
                  </a:lnTo>
                  <a:lnTo>
                    <a:pt x="1247523" y="563062"/>
                  </a:lnTo>
                  <a:lnTo>
                    <a:pt x="1200797" y="553667"/>
                  </a:lnTo>
                  <a:lnTo>
                    <a:pt x="1155580" y="540856"/>
                  </a:lnTo>
                  <a:lnTo>
                    <a:pt x="1112229" y="523990"/>
                  </a:lnTo>
                  <a:lnTo>
                    <a:pt x="1071102" y="502432"/>
                  </a:lnTo>
                  <a:lnTo>
                    <a:pt x="1032556" y="475541"/>
                  </a:lnTo>
                  <a:lnTo>
                    <a:pt x="996950" y="442681"/>
                  </a:lnTo>
                  <a:lnTo>
                    <a:pt x="972556" y="409866"/>
                  </a:lnTo>
                  <a:lnTo>
                    <a:pt x="951611" y="369133"/>
                  </a:lnTo>
                  <a:lnTo>
                    <a:pt x="933097" y="322913"/>
                  </a:lnTo>
                  <a:lnTo>
                    <a:pt x="915994" y="273635"/>
                  </a:lnTo>
                  <a:lnTo>
                    <a:pt x="899282" y="223730"/>
                  </a:lnTo>
                  <a:lnTo>
                    <a:pt x="881944" y="175628"/>
                  </a:lnTo>
                  <a:lnTo>
                    <a:pt x="862959" y="131759"/>
                  </a:lnTo>
                  <a:lnTo>
                    <a:pt x="841309" y="94554"/>
                  </a:lnTo>
                  <a:lnTo>
                    <a:pt x="777069" y="39946"/>
                  </a:lnTo>
                  <a:lnTo>
                    <a:pt x="732554" y="19503"/>
                  </a:lnTo>
                  <a:lnTo>
                    <a:pt x="684596" y="5919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029200" y="5619981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81"/>
                  </a:moveTo>
                  <a:lnTo>
                    <a:pt x="1247523" y="563062"/>
                  </a:lnTo>
                  <a:lnTo>
                    <a:pt x="1200797" y="553667"/>
                  </a:lnTo>
                  <a:lnTo>
                    <a:pt x="1155580" y="540856"/>
                  </a:lnTo>
                  <a:lnTo>
                    <a:pt x="1112229" y="523990"/>
                  </a:lnTo>
                  <a:lnTo>
                    <a:pt x="1071102" y="502432"/>
                  </a:lnTo>
                  <a:lnTo>
                    <a:pt x="1032556" y="475541"/>
                  </a:lnTo>
                  <a:lnTo>
                    <a:pt x="996950" y="442681"/>
                  </a:lnTo>
                  <a:lnTo>
                    <a:pt x="972556" y="409866"/>
                  </a:lnTo>
                  <a:lnTo>
                    <a:pt x="951611" y="369133"/>
                  </a:lnTo>
                  <a:lnTo>
                    <a:pt x="933097" y="322913"/>
                  </a:lnTo>
                  <a:lnTo>
                    <a:pt x="915994" y="273635"/>
                  </a:lnTo>
                  <a:lnTo>
                    <a:pt x="899282" y="223730"/>
                  </a:lnTo>
                  <a:lnTo>
                    <a:pt x="881944" y="175628"/>
                  </a:lnTo>
                  <a:lnTo>
                    <a:pt x="862959" y="131759"/>
                  </a:lnTo>
                  <a:lnTo>
                    <a:pt x="841309" y="94554"/>
                  </a:lnTo>
                  <a:lnTo>
                    <a:pt x="777069" y="39946"/>
                  </a:lnTo>
                  <a:lnTo>
                    <a:pt x="732554" y="19503"/>
                  </a:lnTo>
                  <a:lnTo>
                    <a:pt x="684596" y="5919"/>
                  </a:lnTo>
                  <a:lnTo>
                    <a:pt x="635361" y="0"/>
                  </a:lnTo>
                  <a:lnTo>
                    <a:pt x="587013" y="2550"/>
                  </a:lnTo>
                  <a:lnTo>
                    <a:pt x="541721" y="14375"/>
                  </a:lnTo>
                  <a:lnTo>
                    <a:pt x="501650" y="36281"/>
                  </a:lnTo>
                  <a:lnTo>
                    <a:pt x="455669" y="94396"/>
                  </a:lnTo>
                  <a:lnTo>
                    <a:pt x="435844" y="135264"/>
                  </a:lnTo>
                  <a:lnTo>
                    <a:pt x="417303" y="181162"/>
                  </a:lnTo>
                  <a:lnTo>
                    <a:pt x="399430" y="229956"/>
                  </a:lnTo>
                  <a:lnTo>
                    <a:pt x="381607" y="279511"/>
                  </a:lnTo>
                  <a:lnTo>
                    <a:pt x="363215" y="327695"/>
                  </a:lnTo>
                  <a:lnTo>
                    <a:pt x="343637" y="372373"/>
                  </a:lnTo>
                  <a:lnTo>
                    <a:pt x="322255" y="411413"/>
                  </a:lnTo>
                  <a:lnTo>
                    <a:pt x="298450" y="442681"/>
                  </a:lnTo>
                  <a:lnTo>
                    <a:pt x="261317" y="477041"/>
                  </a:lnTo>
                  <a:lnTo>
                    <a:pt x="222164" y="504514"/>
                  </a:lnTo>
                  <a:lnTo>
                    <a:pt x="181104" y="525990"/>
                  </a:lnTo>
                  <a:lnTo>
                    <a:pt x="138246" y="542355"/>
                  </a:lnTo>
                  <a:lnTo>
                    <a:pt x="93702" y="554500"/>
                  </a:lnTo>
                  <a:lnTo>
                    <a:pt x="47583" y="563312"/>
                  </a:lnTo>
                  <a:lnTo>
                    <a:pt x="0" y="569681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410200" y="58848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19800" y="5619981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635361" y="0"/>
                  </a:moveTo>
                  <a:lnTo>
                    <a:pt x="587013" y="2550"/>
                  </a:lnTo>
                  <a:lnTo>
                    <a:pt x="541721" y="14375"/>
                  </a:lnTo>
                  <a:lnTo>
                    <a:pt x="501650" y="36281"/>
                  </a:lnTo>
                  <a:lnTo>
                    <a:pt x="455669" y="94396"/>
                  </a:lnTo>
                  <a:lnTo>
                    <a:pt x="435844" y="135264"/>
                  </a:lnTo>
                  <a:lnTo>
                    <a:pt x="417303" y="181162"/>
                  </a:lnTo>
                  <a:lnTo>
                    <a:pt x="399430" y="229956"/>
                  </a:lnTo>
                  <a:lnTo>
                    <a:pt x="381607" y="279511"/>
                  </a:lnTo>
                  <a:lnTo>
                    <a:pt x="363215" y="327695"/>
                  </a:lnTo>
                  <a:lnTo>
                    <a:pt x="343637" y="372373"/>
                  </a:lnTo>
                  <a:lnTo>
                    <a:pt x="322255" y="411413"/>
                  </a:lnTo>
                  <a:lnTo>
                    <a:pt x="298450" y="442681"/>
                  </a:lnTo>
                  <a:lnTo>
                    <a:pt x="261317" y="477041"/>
                  </a:lnTo>
                  <a:lnTo>
                    <a:pt x="222164" y="504514"/>
                  </a:lnTo>
                  <a:lnTo>
                    <a:pt x="181104" y="525990"/>
                  </a:lnTo>
                  <a:lnTo>
                    <a:pt x="138246" y="542355"/>
                  </a:lnTo>
                  <a:lnTo>
                    <a:pt x="93702" y="554500"/>
                  </a:lnTo>
                  <a:lnTo>
                    <a:pt x="47583" y="563312"/>
                  </a:lnTo>
                  <a:lnTo>
                    <a:pt x="0" y="569681"/>
                  </a:lnTo>
                  <a:lnTo>
                    <a:pt x="1295400" y="569681"/>
                  </a:lnTo>
                  <a:lnTo>
                    <a:pt x="1247523" y="563062"/>
                  </a:lnTo>
                  <a:lnTo>
                    <a:pt x="1200797" y="553667"/>
                  </a:lnTo>
                  <a:lnTo>
                    <a:pt x="1155580" y="540856"/>
                  </a:lnTo>
                  <a:lnTo>
                    <a:pt x="1112229" y="523990"/>
                  </a:lnTo>
                  <a:lnTo>
                    <a:pt x="1071102" y="502432"/>
                  </a:lnTo>
                  <a:lnTo>
                    <a:pt x="1032556" y="475541"/>
                  </a:lnTo>
                  <a:lnTo>
                    <a:pt x="996950" y="442681"/>
                  </a:lnTo>
                  <a:lnTo>
                    <a:pt x="972556" y="409866"/>
                  </a:lnTo>
                  <a:lnTo>
                    <a:pt x="951611" y="369133"/>
                  </a:lnTo>
                  <a:lnTo>
                    <a:pt x="933097" y="322913"/>
                  </a:lnTo>
                  <a:lnTo>
                    <a:pt x="915994" y="273635"/>
                  </a:lnTo>
                  <a:lnTo>
                    <a:pt x="899282" y="223730"/>
                  </a:lnTo>
                  <a:lnTo>
                    <a:pt x="881944" y="175628"/>
                  </a:lnTo>
                  <a:lnTo>
                    <a:pt x="862959" y="131759"/>
                  </a:lnTo>
                  <a:lnTo>
                    <a:pt x="841309" y="94554"/>
                  </a:lnTo>
                  <a:lnTo>
                    <a:pt x="777069" y="39946"/>
                  </a:lnTo>
                  <a:lnTo>
                    <a:pt x="732554" y="19503"/>
                  </a:lnTo>
                  <a:lnTo>
                    <a:pt x="684596" y="5919"/>
                  </a:lnTo>
                  <a:lnTo>
                    <a:pt x="635361" y="0"/>
                  </a:lnTo>
                  <a:close/>
                </a:path>
              </a:pathLst>
            </a:custGeom>
            <a:solidFill>
              <a:srgbClr val="E4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019800" y="5619981"/>
              <a:ext cx="1295400" cy="570230"/>
            </a:xfrm>
            <a:custGeom>
              <a:avLst/>
              <a:gdLst/>
              <a:ahLst/>
              <a:cxnLst/>
              <a:rect l="l" t="t" r="r" b="b"/>
              <a:pathLst>
                <a:path w="1295400" h="570229">
                  <a:moveTo>
                    <a:pt x="1295400" y="569681"/>
                  </a:moveTo>
                  <a:lnTo>
                    <a:pt x="1247523" y="563062"/>
                  </a:lnTo>
                  <a:lnTo>
                    <a:pt x="1200797" y="553667"/>
                  </a:lnTo>
                  <a:lnTo>
                    <a:pt x="1155580" y="540856"/>
                  </a:lnTo>
                  <a:lnTo>
                    <a:pt x="1112229" y="523990"/>
                  </a:lnTo>
                  <a:lnTo>
                    <a:pt x="1071102" y="502432"/>
                  </a:lnTo>
                  <a:lnTo>
                    <a:pt x="1032556" y="475541"/>
                  </a:lnTo>
                  <a:lnTo>
                    <a:pt x="996950" y="442681"/>
                  </a:lnTo>
                  <a:lnTo>
                    <a:pt x="972556" y="409866"/>
                  </a:lnTo>
                  <a:lnTo>
                    <a:pt x="951611" y="369133"/>
                  </a:lnTo>
                  <a:lnTo>
                    <a:pt x="933097" y="322913"/>
                  </a:lnTo>
                  <a:lnTo>
                    <a:pt x="915994" y="273635"/>
                  </a:lnTo>
                  <a:lnTo>
                    <a:pt x="899282" y="223730"/>
                  </a:lnTo>
                  <a:lnTo>
                    <a:pt x="881944" y="175628"/>
                  </a:lnTo>
                  <a:lnTo>
                    <a:pt x="862959" y="131759"/>
                  </a:lnTo>
                  <a:lnTo>
                    <a:pt x="841309" y="94554"/>
                  </a:lnTo>
                  <a:lnTo>
                    <a:pt x="777069" y="39946"/>
                  </a:lnTo>
                  <a:lnTo>
                    <a:pt x="732554" y="19503"/>
                  </a:lnTo>
                  <a:lnTo>
                    <a:pt x="684596" y="5919"/>
                  </a:lnTo>
                  <a:lnTo>
                    <a:pt x="635361" y="0"/>
                  </a:lnTo>
                  <a:lnTo>
                    <a:pt x="587013" y="2550"/>
                  </a:lnTo>
                  <a:lnTo>
                    <a:pt x="541721" y="14375"/>
                  </a:lnTo>
                  <a:lnTo>
                    <a:pt x="501650" y="36281"/>
                  </a:lnTo>
                  <a:lnTo>
                    <a:pt x="455669" y="94396"/>
                  </a:lnTo>
                  <a:lnTo>
                    <a:pt x="435844" y="135264"/>
                  </a:lnTo>
                  <a:lnTo>
                    <a:pt x="417303" y="181162"/>
                  </a:lnTo>
                  <a:lnTo>
                    <a:pt x="399430" y="229956"/>
                  </a:lnTo>
                  <a:lnTo>
                    <a:pt x="381607" y="279511"/>
                  </a:lnTo>
                  <a:lnTo>
                    <a:pt x="363215" y="327695"/>
                  </a:lnTo>
                  <a:lnTo>
                    <a:pt x="343637" y="372373"/>
                  </a:lnTo>
                  <a:lnTo>
                    <a:pt x="322255" y="411413"/>
                  </a:lnTo>
                  <a:lnTo>
                    <a:pt x="298450" y="442681"/>
                  </a:lnTo>
                  <a:lnTo>
                    <a:pt x="261317" y="477041"/>
                  </a:lnTo>
                  <a:lnTo>
                    <a:pt x="222164" y="504514"/>
                  </a:lnTo>
                  <a:lnTo>
                    <a:pt x="181104" y="525990"/>
                  </a:lnTo>
                  <a:lnTo>
                    <a:pt x="138246" y="542355"/>
                  </a:lnTo>
                  <a:lnTo>
                    <a:pt x="93702" y="554500"/>
                  </a:lnTo>
                  <a:lnTo>
                    <a:pt x="47583" y="563312"/>
                  </a:lnTo>
                  <a:lnTo>
                    <a:pt x="0" y="569681"/>
                  </a:lnTo>
                </a:path>
              </a:pathLst>
            </a:custGeom>
            <a:ln w="38100">
              <a:solidFill>
                <a:srgbClr val="B16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00800" y="58848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533400" y="304800"/>
                  </a:lnTo>
                </a:path>
                <a:path w="533400"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9525">
              <a:solidFill>
                <a:srgbClr val="2583C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05250" y="5211698"/>
              <a:ext cx="3562350" cy="1048385"/>
            </a:xfrm>
            <a:custGeom>
              <a:avLst/>
              <a:gdLst/>
              <a:ahLst/>
              <a:cxnLst/>
              <a:rect l="l" t="t" r="r" b="b"/>
              <a:pathLst>
                <a:path w="3562350" h="1048385">
                  <a:moveTo>
                    <a:pt x="3448050" y="933513"/>
                  </a:moveTo>
                  <a:lnTo>
                    <a:pt x="3448050" y="1047813"/>
                  </a:lnTo>
                  <a:lnTo>
                    <a:pt x="3524250" y="1009713"/>
                  </a:lnTo>
                  <a:lnTo>
                    <a:pt x="3467100" y="1009713"/>
                  </a:lnTo>
                  <a:lnTo>
                    <a:pt x="3467100" y="971613"/>
                  </a:lnTo>
                  <a:lnTo>
                    <a:pt x="3524250" y="971613"/>
                  </a:lnTo>
                  <a:lnTo>
                    <a:pt x="3448050" y="933513"/>
                  </a:lnTo>
                  <a:close/>
                </a:path>
                <a:path w="3562350" h="104838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990663"/>
                  </a:lnTo>
                  <a:lnTo>
                    <a:pt x="39594" y="998076"/>
                  </a:lnTo>
                  <a:lnTo>
                    <a:pt x="43672" y="1004131"/>
                  </a:lnTo>
                  <a:lnTo>
                    <a:pt x="49726" y="1008215"/>
                  </a:lnTo>
                  <a:lnTo>
                    <a:pt x="57150" y="1009713"/>
                  </a:lnTo>
                  <a:lnTo>
                    <a:pt x="3448050" y="1009713"/>
                  </a:lnTo>
                  <a:lnTo>
                    <a:pt x="3448050" y="990663"/>
                  </a:lnTo>
                  <a:lnTo>
                    <a:pt x="76200" y="990663"/>
                  </a:lnTo>
                  <a:lnTo>
                    <a:pt x="57150" y="971613"/>
                  </a:lnTo>
                  <a:lnTo>
                    <a:pt x="76200" y="971613"/>
                  </a:lnTo>
                  <a:lnTo>
                    <a:pt x="76200" y="95250"/>
                  </a:lnTo>
                  <a:close/>
                </a:path>
                <a:path w="3562350" h="1048385">
                  <a:moveTo>
                    <a:pt x="3524250" y="971613"/>
                  </a:moveTo>
                  <a:lnTo>
                    <a:pt x="3467100" y="971613"/>
                  </a:lnTo>
                  <a:lnTo>
                    <a:pt x="3467100" y="1009713"/>
                  </a:lnTo>
                  <a:lnTo>
                    <a:pt x="3524250" y="1009713"/>
                  </a:lnTo>
                  <a:lnTo>
                    <a:pt x="3562350" y="990663"/>
                  </a:lnTo>
                  <a:lnTo>
                    <a:pt x="3524250" y="971613"/>
                  </a:lnTo>
                  <a:close/>
                </a:path>
                <a:path w="3562350" h="1048385">
                  <a:moveTo>
                    <a:pt x="76200" y="971613"/>
                  </a:moveTo>
                  <a:lnTo>
                    <a:pt x="57150" y="971613"/>
                  </a:lnTo>
                  <a:lnTo>
                    <a:pt x="76200" y="990663"/>
                  </a:lnTo>
                  <a:lnTo>
                    <a:pt x="76200" y="971613"/>
                  </a:lnTo>
                  <a:close/>
                </a:path>
                <a:path w="3562350" h="1048385">
                  <a:moveTo>
                    <a:pt x="3448050" y="971613"/>
                  </a:moveTo>
                  <a:lnTo>
                    <a:pt x="76200" y="971613"/>
                  </a:lnTo>
                  <a:lnTo>
                    <a:pt x="76200" y="990663"/>
                  </a:lnTo>
                  <a:lnTo>
                    <a:pt x="3448050" y="990663"/>
                  </a:lnTo>
                  <a:lnTo>
                    <a:pt x="3448050" y="971613"/>
                  </a:lnTo>
                  <a:close/>
                </a:path>
                <a:path w="3562350" h="104838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3562350" h="104838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5410200" y="6316662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535548" y="6369202"/>
            <a:ext cx="36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400800" y="6316662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69900" y="44450"/>
                </a:lnTo>
                <a:lnTo>
                  <a:pt x="4699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69900" y="31750"/>
                </a:lnTo>
                <a:lnTo>
                  <a:pt x="4699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26530" y="636920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4962525" cy="1089660"/>
            <a:chOff x="0" y="64007"/>
            <a:chExt cx="496252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2076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0752" y="64007"/>
              <a:ext cx="1231391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280922"/>
            <a:ext cx="8496935" cy="428180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9230" marR="5080" indent="-177165">
              <a:lnSpc>
                <a:spcPct val="80000"/>
              </a:lnSpc>
              <a:spcBef>
                <a:spcPts val="7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Times New Roman"/>
                <a:cs typeface="Times New Roman"/>
              </a:rPr>
              <a:t>Assume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voice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channel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occupies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bandwidth of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4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kHz. </a:t>
            </a: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need to combine </a:t>
            </a:r>
            <a:r>
              <a:rPr sz="2800" dirty="0">
                <a:latin typeface="Times New Roman"/>
                <a:cs typeface="Times New Roman"/>
              </a:rPr>
              <a:t>three voice </a:t>
            </a:r>
            <a:r>
              <a:rPr sz="2800" spc="-5" dirty="0">
                <a:latin typeface="Times New Roman"/>
                <a:cs typeface="Times New Roman"/>
              </a:rPr>
              <a:t>channels </a:t>
            </a:r>
            <a:r>
              <a:rPr sz="2800" dirty="0">
                <a:latin typeface="Times New Roman"/>
                <a:cs typeface="Times New Roman"/>
              </a:rPr>
              <a:t>into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link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bandwidth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12 </a:t>
            </a:r>
            <a:r>
              <a:rPr sz="2800" spc="-5" dirty="0">
                <a:latin typeface="Times New Roman"/>
                <a:cs typeface="Times New Roman"/>
              </a:rPr>
              <a:t>kHz,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32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kHz. </a:t>
            </a:r>
            <a:r>
              <a:rPr sz="2800" dirty="0">
                <a:latin typeface="Times New Roman"/>
                <a:cs typeface="Times New Roman"/>
              </a:rPr>
              <a:t>Show</a:t>
            </a:r>
            <a:r>
              <a:rPr sz="2800" spc="-5" dirty="0">
                <a:latin typeface="Times New Roman"/>
                <a:cs typeface="Times New Roman"/>
              </a:rPr>
              <a:t> 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configuration, </a:t>
            </a:r>
            <a:r>
              <a:rPr sz="2800" dirty="0">
                <a:latin typeface="Times New Roman"/>
                <a:cs typeface="Times New Roman"/>
              </a:rPr>
              <a:t>using the </a:t>
            </a:r>
            <a:r>
              <a:rPr sz="2800" spc="-5" dirty="0">
                <a:latin typeface="Times New Roman"/>
                <a:cs typeface="Times New Roman"/>
              </a:rPr>
              <a:t>frequency domain. Assume there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guard bands.</a:t>
            </a:r>
            <a:endParaRPr sz="28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73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dirty="0"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89230" marR="227965" indent="-177165">
              <a:lnSpc>
                <a:spcPts val="2690"/>
              </a:lnSpc>
              <a:spcBef>
                <a:spcPts val="138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20" dirty="0">
                <a:latin typeface="Times New Roman"/>
                <a:cs typeface="Times New Roman"/>
              </a:rPr>
              <a:t>We</a:t>
            </a:r>
            <a:r>
              <a:rPr sz="2800" spc="-5" dirty="0">
                <a:latin typeface="Times New Roman"/>
                <a:cs typeface="Times New Roman"/>
              </a:rPr>
              <a:t> shift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(modulate)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each</a:t>
            </a:r>
            <a:r>
              <a:rPr sz="2800" dirty="0">
                <a:latin typeface="Times New Roman"/>
                <a:cs typeface="Times New Roman"/>
              </a:rPr>
              <a:t> of the</a:t>
            </a:r>
            <a:r>
              <a:rPr sz="2800" spc="-5" dirty="0">
                <a:latin typeface="Times New Roman"/>
                <a:cs typeface="Times New Roman"/>
              </a:rPr>
              <a:t> three voice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channels 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different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bandwidth</a:t>
            </a:r>
            <a:endParaRPr sz="2800">
              <a:latin typeface="Times New Roman"/>
              <a:cs typeface="Times New Roman"/>
            </a:endParaRPr>
          </a:p>
          <a:p>
            <a:pPr marL="419100" lvl="1" indent="-183515">
              <a:lnSpc>
                <a:spcPts val="2735"/>
              </a:lnSpc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dirty="0">
                <a:latin typeface="Times New Roman"/>
                <a:cs typeface="Times New Roman"/>
              </a:rPr>
              <a:t>20-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24-kHz </a:t>
            </a:r>
            <a:r>
              <a:rPr sz="2400" dirty="0">
                <a:latin typeface="Times New Roman"/>
                <a:cs typeface="Times New Roman"/>
              </a:rPr>
              <a:t>bandwidth</a:t>
            </a:r>
            <a:r>
              <a:rPr sz="2400" spc="-5" dirty="0">
                <a:latin typeface="Times New Roman"/>
                <a:cs typeface="Times New Roman"/>
              </a:rPr>
              <a:t> for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first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  <a:p>
            <a:pPr marL="419100" lvl="1" indent="-183515">
              <a:lnSpc>
                <a:spcPct val="100000"/>
              </a:lnSpc>
              <a:spcBef>
                <a:spcPts val="3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spc="-5" dirty="0">
                <a:latin typeface="Times New Roman"/>
                <a:cs typeface="Times New Roman"/>
              </a:rPr>
              <a:t>24-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28-kHz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bandwidth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the second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  <a:p>
            <a:pPr marL="419100" lvl="1" indent="-183515">
              <a:lnSpc>
                <a:spcPct val="100000"/>
              </a:lnSpc>
              <a:spcBef>
                <a:spcPts val="2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dirty="0">
                <a:latin typeface="Times New Roman"/>
                <a:cs typeface="Times New Roman"/>
              </a:rPr>
              <a:t>28-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32-kHz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bandwidth</a:t>
            </a:r>
            <a:r>
              <a:rPr sz="2400" spc="-5" dirty="0">
                <a:latin typeface="Times New Roman"/>
                <a:cs typeface="Times New Roman"/>
              </a:rPr>
              <a:t> 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third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5422900" cy="1089660"/>
            <a:chOff x="0" y="64007"/>
            <a:chExt cx="542290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2076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0752" y="64007"/>
              <a:ext cx="1231391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2127" y="64007"/>
              <a:ext cx="1350264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" y="1050925"/>
            <a:ext cx="8153400" cy="53498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2420"/>
            <a:ext cx="8982075" cy="842644"/>
            <a:chOff x="0" y="312420"/>
            <a:chExt cx="8982075" cy="842644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420"/>
              <a:ext cx="3482340" cy="8336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28" y="312420"/>
              <a:ext cx="1027176" cy="833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4491" y="312420"/>
              <a:ext cx="914400" cy="8336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8059" y="312420"/>
              <a:ext cx="4274820" cy="8336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64" y="430148"/>
            <a:ext cx="7190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>
              <a:latin typeface="Calibri Light"/>
              <a:cs typeface="Calibri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8555" y="1365503"/>
            <a:ext cx="7804784" cy="1993900"/>
            <a:chOff x="638555" y="1365503"/>
            <a:chExt cx="7804784" cy="19939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903" y="1365503"/>
              <a:ext cx="7632192" cy="1993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555" y="1400555"/>
              <a:ext cx="7804404" cy="18166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85800" y="1295400"/>
            <a:ext cx="7620000" cy="1981200"/>
          </a:xfrm>
          <a:prstGeom prst="rect">
            <a:avLst/>
          </a:prstGeom>
          <a:solidFill>
            <a:srgbClr val="DFE2E4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91440" marR="554990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Five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voice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channels,</a:t>
            </a:r>
            <a:r>
              <a:rPr sz="2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each with</a:t>
            </a:r>
            <a:r>
              <a:rPr sz="2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3-kHz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bandwidth,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be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multiplexed</a:t>
            </a:r>
            <a:r>
              <a:rPr sz="2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together.</a:t>
            </a:r>
            <a:endParaRPr sz="2800">
              <a:latin typeface="Calibri"/>
              <a:cs typeface="Calibri"/>
            </a:endParaRPr>
          </a:p>
          <a:p>
            <a:pPr marL="91440" marR="224790">
              <a:lnSpc>
                <a:spcPts val="3170"/>
              </a:lnSpc>
              <a:spcBef>
                <a:spcPts val="270"/>
              </a:spcBef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If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there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need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a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guard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band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1.5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kHz,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what </a:t>
            </a:r>
            <a:r>
              <a:rPr sz="2800" spc="-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minimum</a:t>
            </a:r>
            <a:r>
              <a:rPr sz="2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bandwidth</a:t>
            </a:r>
            <a:r>
              <a:rPr sz="2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of the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link?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89163" y="5384698"/>
            <a:ext cx="8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00237" y="4643437"/>
            <a:ext cx="847725" cy="771525"/>
            <a:chOff x="1900237" y="4643437"/>
            <a:chExt cx="847725" cy="771525"/>
          </a:xfrm>
        </p:grpSpPr>
        <p:sp>
          <p:nvSpPr>
            <p:cNvPr id="15" name="object 15"/>
            <p:cNvSpPr/>
            <p:nvPr/>
          </p:nvSpPr>
          <p:spPr>
            <a:xfrm>
              <a:off x="1905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838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838200" y="7620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5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762000"/>
                  </a:moveTo>
                  <a:lnTo>
                    <a:pt x="838200" y="7620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905000" y="44577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4014" y="42353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43237" y="4643437"/>
            <a:ext cx="847725" cy="771525"/>
            <a:chOff x="3043237" y="4643437"/>
            <a:chExt cx="847725" cy="771525"/>
          </a:xfrm>
        </p:grpSpPr>
        <p:sp>
          <p:nvSpPr>
            <p:cNvPr id="20" name="object 20"/>
            <p:cNvSpPr/>
            <p:nvPr/>
          </p:nvSpPr>
          <p:spPr>
            <a:xfrm>
              <a:off x="3048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838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838200" y="7620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A2C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48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762000"/>
                  </a:moveTo>
                  <a:lnTo>
                    <a:pt x="838200" y="7620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3048000" y="44577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87395" y="42353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86237" y="4643437"/>
            <a:ext cx="847725" cy="771525"/>
            <a:chOff x="4186237" y="4643437"/>
            <a:chExt cx="847725" cy="771525"/>
          </a:xfrm>
        </p:grpSpPr>
        <p:sp>
          <p:nvSpPr>
            <p:cNvPr id="25" name="object 25"/>
            <p:cNvSpPr/>
            <p:nvPr/>
          </p:nvSpPr>
          <p:spPr>
            <a:xfrm>
              <a:off x="4191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838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838200" y="7620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B16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91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762000"/>
                  </a:moveTo>
                  <a:lnTo>
                    <a:pt x="838200" y="7620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191000" y="44577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30648" y="42353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34000" y="4648200"/>
            <a:ext cx="838200" cy="762000"/>
          </a:xfrm>
          <a:custGeom>
            <a:avLst/>
            <a:gdLst/>
            <a:ahLst/>
            <a:cxnLst/>
            <a:rect l="l" t="t" r="r" b="b"/>
            <a:pathLst>
              <a:path w="838200" h="762000">
                <a:moveTo>
                  <a:pt x="0" y="762000"/>
                </a:moveTo>
                <a:lnTo>
                  <a:pt x="838200" y="762000"/>
                </a:lnTo>
                <a:lnTo>
                  <a:pt x="838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34000" y="44577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73648" y="4235322"/>
            <a:ext cx="36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472237" y="4643437"/>
            <a:ext cx="847725" cy="771525"/>
            <a:chOff x="6472237" y="4643437"/>
            <a:chExt cx="847725" cy="771525"/>
          </a:xfrm>
        </p:grpSpPr>
        <p:sp>
          <p:nvSpPr>
            <p:cNvPr id="33" name="object 33"/>
            <p:cNvSpPr/>
            <p:nvPr/>
          </p:nvSpPr>
          <p:spPr>
            <a:xfrm>
              <a:off x="6477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838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838200" y="7620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DF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77000" y="46482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762000"/>
                  </a:moveTo>
                  <a:lnTo>
                    <a:pt x="838200" y="7620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6477000" y="44577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717030" y="4235322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738437" y="4267200"/>
            <a:ext cx="3743325" cy="304800"/>
            <a:chOff x="2738437" y="4267200"/>
            <a:chExt cx="3743325" cy="304800"/>
          </a:xfrm>
        </p:grpSpPr>
        <p:sp>
          <p:nvSpPr>
            <p:cNvPr id="38" name="object 38"/>
            <p:cNvSpPr/>
            <p:nvPr/>
          </p:nvSpPr>
          <p:spPr>
            <a:xfrm>
              <a:off x="2743200" y="4267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43200" y="4457700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04800" h="76200">
                  <a:moveTo>
                    <a:pt x="228600" y="0"/>
                  </a:moveTo>
                  <a:lnTo>
                    <a:pt x="228600" y="76200"/>
                  </a:lnTo>
                  <a:lnTo>
                    <a:pt x="292100" y="44450"/>
                  </a:lnTo>
                  <a:lnTo>
                    <a:pt x="241300" y="44450"/>
                  </a:lnTo>
                  <a:lnTo>
                    <a:pt x="241300" y="31750"/>
                  </a:lnTo>
                  <a:lnTo>
                    <a:pt x="292100" y="31750"/>
                  </a:lnTo>
                  <a:lnTo>
                    <a:pt x="228600" y="0"/>
                  </a:lnTo>
                  <a:close/>
                </a:path>
                <a:path w="304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04800" h="76200">
                  <a:moveTo>
                    <a:pt x="2286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4800" h="7620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304800" y="38100"/>
                  </a:lnTo>
                  <a:lnTo>
                    <a:pt x="292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86200" y="4267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86200" y="4457700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04800" h="76200">
                  <a:moveTo>
                    <a:pt x="228600" y="0"/>
                  </a:moveTo>
                  <a:lnTo>
                    <a:pt x="228600" y="76200"/>
                  </a:lnTo>
                  <a:lnTo>
                    <a:pt x="292100" y="44450"/>
                  </a:lnTo>
                  <a:lnTo>
                    <a:pt x="241300" y="44450"/>
                  </a:lnTo>
                  <a:lnTo>
                    <a:pt x="241300" y="31750"/>
                  </a:lnTo>
                  <a:lnTo>
                    <a:pt x="292100" y="31750"/>
                  </a:lnTo>
                  <a:lnTo>
                    <a:pt x="228600" y="0"/>
                  </a:lnTo>
                  <a:close/>
                </a:path>
                <a:path w="304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04800" h="76200">
                  <a:moveTo>
                    <a:pt x="2286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4800" h="7620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304800" y="38100"/>
                  </a:lnTo>
                  <a:lnTo>
                    <a:pt x="292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29200" y="4267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29200" y="4457700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04800" h="76200">
                  <a:moveTo>
                    <a:pt x="228600" y="0"/>
                  </a:moveTo>
                  <a:lnTo>
                    <a:pt x="228600" y="76200"/>
                  </a:lnTo>
                  <a:lnTo>
                    <a:pt x="292100" y="44450"/>
                  </a:lnTo>
                  <a:lnTo>
                    <a:pt x="241300" y="44450"/>
                  </a:lnTo>
                  <a:lnTo>
                    <a:pt x="241300" y="31750"/>
                  </a:lnTo>
                  <a:lnTo>
                    <a:pt x="292100" y="31750"/>
                  </a:lnTo>
                  <a:lnTo>
                    <a:pt x="228600" y="0"/>
                  </a:lnTo>
                  <a:close/>
                </a:path>
                <a:path w="304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04800" h="76200">
                  <a:moveTo>
                    <a:pt x="2286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4800" h="7620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304800" y="38100"/>
                  </a:lnTo>
                  <a:lnTo>
                    <a:pt x="292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72200" y="4267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72200" y="4457700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04800" h="76200">
                  <a:moveTo>
                    <a:pt x="228600" y="0"/>
                  </a:moveTo>
                  <a:lnTo>
                    <a:pt x="228600" y="76200"/>
                  </a:lnTo>
                  <a:lnTo>
                    <a:pt x="292100" y="44450"/>
                  </a:lnTo>
                  <a:lnTo>
                    <a:pt x="241300" y="44450"/>
                  </a:lnTo>
                  <a:lnTo>
                    <a:pt x="241300" y="31750"/>
                  </a:lnTo>
                  <a:lnTo>
                    <a:pt x="292100" y="31750"/>
                  </a:lnTo>
                  <a:lnTo>
                    <a:pt x="228600" y="0"/>
                  </a:lnTo>
                  <a:close/>
                </a:path>
                <a:path w="304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04800" h="76200">
                  <a:moveTo>
                    <a:pt x="2286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4800" h="7620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304800" y="38100"/>
                  </a:lnTo>
                  <a:lnTo>
                    <a:pt x="292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619882" y="3976496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62883" y="3976496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06136" y="3976496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49517" y="3976496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00237" y="5486400"/>
            <a:ext cx="5419725" cy="304800"/>
            <a:chOff x="1900237" y="5486400"/>
            <a:chExt cx="5419725" cy="304800"/>
          </a:xfrm>
        </p:grpSpPr>
        <p:sp>
          <p:nvSpPr>
            <p:cNvPr id="51" name="object 51"/>
            <p:cNvSpPr/>
            <p:nvPr/>
          </p:nvSpPr>
          <p:spPr>
            <a:xfrm>
              <a:off x="1905000" y="5676900"/>
              <a:ext cx="5410200" cy="76200"/>
            </a:xfrm>
            <a:custGeom>
              <a:avLst/>
              <a:gdLst/>
              <a:ahLst/>
              <a:cxnLst/>
              <a:rect l="l" t="t" r="r" b="b"/>
              <a:pathLst>
                <a:path w="5410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410200" h="76200">
                  <a:moveTo>
                    <a:pt x="5334000" y="0"/>
                  </a:moveTo>
                  <a:lnTo>
                    <a:pt x="5334000" y="76200"/>
                  </a:lnTo>
                  <a:lnTo>
                    <a:pt x="5397500" y="44450"/>
                  </a:lnTo>
                  <a:lnTo>
                    <a:pt x="5346700" y="44450"/>
                  </a:lnTo>
                  <a:lnTo>
                    <a:pt x="5346700" y="31750"/>
                  </a:lnTo>
                  <a:lnTo>
                    <a:pt x="5397500" y="31750"/>
                  </a:lnTo>
                  <a:lnTo>
                    <a:pt x="5334000" y="0"/>
                  </a:lnTo>
                  <a:close/>
                </a:path>
                <a:path w="54102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410200" h="76200">
                  <a:moveTo>
                    <a:pt x="53340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5334000" y="44450"/>
                  </a:lnTo>
                  <a:lnTo>
                    <a:pt x="5334000" y="31750"/>
                  </a:lnTo>
                  <a:close/>
                </a:path>
                <a:path w="5410200" h="76200">
                  <a:moveTo>
                    <a:pt x="5397500" y="31750"/>
                  </a:moveTo>
                  <a:lnTo>
                    <a:pt x="5346700" y="31750"/>
                  </a:lnTo>
                  <a:lnTo>
                    <a:pt x="5346700" y="44450"/>
                  </a:lnTo>
                  <a:lnTo>
                    <a:pt x="5397500" y="44450"/>
                  </a:lnTo>
                  <a:lnTo>
                    <a:pt x="5410200" y="38100"/>
                  </a:lnTo>
                  <a:lnTo>
                    <a:pt x="53975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05000" y="5486400"/>
              <a:ext cx="5410200" cy="304800"/>
            </a:xfrm>
            <a:custGeom>
              <a:avLst/>
              <a:gdLst/>
              <a:ahLst/>
              <a:cxnLst/>
              <a:rect l="l" t="t" r="r" b="b"/>
              <a:pathLst>
                <a:path w="5410200" h="304800">
                  <a:moveTo>
                    <a:pt x="0" y="304800"/>
                  </a:moveTo>
                  <a:lnTo>
                    <a:pt x="0" y="0"/>
                  </a:lnTo>
                </a:path>
                <a:path w="5410200" h="304800">
                  <a:moveTo>
                    <a:pt x="5410200" y="304800"/>
                  </a:moveTo>
                  <a:lnTo>
                    <a:pt x="54102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327016" y="5718759"/>
            <a:ext cx="64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21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kHz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90650" y="3733800"/>
            <a:ext cx="6915150" cy="1733550"/>
          </a:xfrm>
          <a:custGeom>
            <a:avLst/>
            <a:gdLst/>
            <a:ahLst/>
            <a:cxnLst/>
            <a:rect l="l" t="t" r="r" b="b"/>
            <a:pathLst>
              <a:path w="6915150" h="1733550">
                <a:moveTo>
                  <a:pt x="6800850" y="1619250"/>
                </a:moveTo>
                <a:lnTo>
                  <a:pt x="6800850" y="1733550"/>
                </a:lnTo>
                <a:lnTo>
                  <a:pt x="6877050" y="1695450"/>
                </a:lnTo>
                <a:lnTo>
                  <a:pt x="6819900" y="1695450"/>
                </a:lnTo>
                <a:lnTo>
                  <a:pt x="6819900" y="1657350"/>
                </a:lnTo>
                <a:lnTo>
                  <a:pt x="6877050" y="1657350"/>
                </a:lnTo>
                <a:lnTo>
                  <a:pt x="6800850" y="1619250"/>
                </a:lnTo>
                <a:close/>
              </a:path>
              <a:path w="6915150" h="1733550">
                <a:moveTo>
                  <a:pt x="76200" y="95250"/>
                </a:moveTo>
                <a:lnTo>
                  <a:pt x="38100" y="95250"/>
                </a:lnTo>
                <a:lnTo>
                  <a:pt x="38100" y="1676400"/>
                </a:lnTo>
                <a:lnTo>
                  <a:pt x="39594" y="1683823"/>
                </a:lnTo>
                <a:lnTo>
                  <a:pt x="43672" y="1689877"/>
                </a:lnTo>
                <a:lnTo>
                  <a:pt x="49726" y="1693955"/>
                </a:lnTo>
                <a:lnTo>
                  <a:pt x="57150" y="1695450"/>
                </a:lnTo>
                <a:lnTo>
                  <a:pt x="6800850" y="1695450"/>
                </a:lnTo>
                <a:lnTo>
                  <a:pt x="6800850" y="1676400"/>
                </a:lnTo>
                <a:lnTo>
                  <a:pt x="76200" y="1676400"/>
                </a:lnTo>
                <a:lnTo>
                  <a:pt x="57150" y="1657350"/>
                </a:lnTo>
                <a:lnTo>
                  <a:pt x="76200" y="1657350"/>
                </a:lnTo>
                <a:lnTo>
                  <a:pt x="76200" y="95250"/>
                </a:lnTo>
                <a:close/>
              </a:path>
              <a:path w="6915150" h="1733550">
                <a:moveTo>
                  <a:pt x="6877050" y="1657350"/>
                </a:moveTo>
                <a:lnTo>
                  <a:pt x="6819900" y="1657350"/>
                </a:lnTo>
                <a:lnTo>
                  <a:pt x="6819900" y="1695450"/>
                </a:lnTo>
                <a:lnTo>
                  <a:pt x="6877050" y="1695450"/>
                </a:lnTo>
                <a:lnTo>
                  <a:pt x="6915150" y="1676400"/>
                </a:lnTo>
                <a:lnTo>
                  <a:pt x="6877050" y="1657350"/>
                </a:lnTo>
                <a:close/>
              </a:path>
              <a:path w="6915150" h="1733550">
                <a:moveTo>
                  <a:pt x="76200" y="1657350"/>
                </a:moveTo>
                <a:lnTo>
                  <a:pt x="57150" y="1657350"/>
                </a:lnTo>
                <a:lnTo>
                  <a:pt x="76200" y="1676400"/>
                </a:lnTo>
                <a:lnTo>
                  <a:pt x="76200" y="1657350"/>
                </a:lnTo>
                <a:close/>
              </a:path>
              <a:path w="6915150" h="1733550">
                <a:moveTo>
                  <a:pt x="6800850" y="1657350"/>
                </a:moveTo>
                <a:lnTo>
                  <a:pt x="76200" y="1657350"/>
                </a:lnTo>
                <a:lnTo>
                  <a:pt x="76200" y="1676400"/>
                </a:lnTo>
                <a:lnTo>
                  <a:pt x="6800850" y="1676400"/>
                </a:lnTo>
                <a:lnTo>
                  <a:pt x="6800850" y="1657350"/>
                </a:lnTo>
                <a:close/>
              </a:path>
              <a:path w="6915150" h="1733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6915150" h="1733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335B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5867400"/>
            <a:ext cx="9144000" cy="990600"/>
            <a:chOff x="11" y="5867400"/>
            <a:chExt cx="9144000" cy="990600"/>
          </a:xfrm>
        </p:grpSpPr>
        <p:sp>
          <p:nvSpPr>
            <p:cNvPr id="3" name="object 3"/>
            <p:cNvSpPr/>
            <p:nvPr/>
          </p:nvSpPr>
          <p:spPr>
            <a:xfrm>
              <a:off x="2382" y="6400799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799" y="5867400"/>
              <a:ext cx="717473" cy="58548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778573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Digital-to-Analog</a:t>
            </a:r>
            <a:r>
              <a:rPr sz="4800" b="0" u="none" spc="20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Conversion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724" y="1354327"/>
            <a:ext cx="8668385" cy="2531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669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Digital-to-analog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conversion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process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changing one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characteristics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analog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based on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information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when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band-pass channel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available</a:t>
            </a:r>
            <a:endParaRPr sz="2800">
              <a:latin typeface="Calibri"/>
              <a:cs typeface="Calibri"/>
            </a:endParaRPr>
          </a:p>
          <a:p>
            <a:pPr marL="192405" indent="-18034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93040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Required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digital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over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band-pass</a:t>
            </a:r>
            <a:r>
              <a:rPr sz="2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channel</a:t>
            </a:r>
            <a:endParaRPr sz="2800">
              <a:latin typeface="Calibri"/>
              <a:cs typeface="Calibri"/>
            </a:endParaRPr>
          </a:p>
          <a:p>
            <a:pPr marL="578485" lvl="1" indent="-109220">
              <a:lnSpc>
                <a:spcPct val="100000"/>
              </a:lnSpc>
              <a:spcBef>
                <a:spcPts val="40"/>
              </a:spcBef>
              <a:buSzPct val="95833"/>
              <a:buChar char="◦"/>
              <a:tabLst>
                <a:tab pos="57912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400" b="1" i="1" dirty="0">
                <a:solidFill>
                  <a:srgbClr val="00AF50"/>
                </a:solidFill>
                <a:latin typeface="Calibri"/>
                <a:cs typeface="Calibri"/>
              </a:rPr>
              <a:t>modulation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600" y="3976574"/>
            <a:ext cx="6308217" cy="18290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193540" y="5810808"/>
            <a:ext cx="1893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80808"/>
                </a:solidFill>
                <a:latin typeface="Calibri"/>
                <a:cs typeface="Calibri"/>
              </a:rPr>
              <a:t>(band-pass</a:t>
            </a:r>
            <a:r>
              <a:rPr sz="1800" spc="-2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80808"/>
                </a:solidFill>
                <a:latin typeface="Calibri"/>
                <a:cs typeface="Calibri"/>
              </a:rPr>
              <a:t>channel)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23"/>
            <a:ext cx="8982075" cy="1115695"/>
            <a:chOff x="0" y="39623"/>
            <a:chExt cx="8982075" cy="1115695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23"/>
              <a:ext cx="3179064" cy="11140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39623"/>
              <a:ext cx="1225296" cy="1114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3679" y="39623"/>
              <a:ext cx="5204460" cy="11140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200025"/>
            <a:ext cx="7257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i="1" u="none" dirty="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1355" y="1365503"/>
            <a:ext cx="8816340" cy="1689100"/>
            <a:chOff x="181355" y="1365503"/>
            <a:chExt cx="8816340" cy="16891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03" y="1365503"/>
              <a:ext cx="8698992" cy="16885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355" y="1461515"/>
              <a:ext cx="8397240" cy="13898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8600" y="1295400"/>
            <a:ext cx="8686800" cy="1676400"/>
          </a:xfrm>
          <a:prstGeom prst="rect">
            <a:avLst/>
          </a:prstGeom>
          <a:solidFill>
            <a:srgbClr val="DFE2E4"/>
          </a:solidFill>
          <a:ln w="9525">
            <a:solidFill>
              <a:srgbClr val="000000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90805" marR="702310" algn="just">
              <a:lnSpc>
                <a:spcPct val="97200"/>
              </a:lnSpc>
              <a:spcBef>
                <a:spcPts val="1470"/>
              </a:spcBef>
            </a:pP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Four digital-data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channels, 1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Mbps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each,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use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satellite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channel of 1 MHz.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Design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an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appropriate configuration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using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FDM.</a:t>
            </a:r>
            <a:r>
              <a:rPr sz="2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(assume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Hz/baud)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3800" y="3587136"/>
            <a:ext cx="5410199" cy="2307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739" y="3675964"/>
            <a:ext cx="31623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satellite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 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analog</a:t>
            </a:r>
            <a:endParaRPr sz="1800">
              <a:latin typeface="Calibri"/>
              <a:cs typeface="Calibri"/>
            </a:endParaRPr>
          </a:p>
          <a:p>
            <a:pPr marL="243840" marR="50800" indent="-231775">
              <a:lnSpc>
                <a:spcPct val="1000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1800" spc="-5" dirty="0">
                <a:latin typeface="Calibri"/>
                <a:cs typeface="Calibri"/>
              </a:rPr>
              <a:t>Divide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four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channels,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 </a:t>
            </a:r>
            <a:r>
              <a:rPr sz="1800" dirty="0">
                <a:latin typeface="Calibri"/>
                <a:cs typeface="Calibri"/>
              </a:rPr>
              <a:t>channel </a:t>
            </a:r>
            <a:r>
              <a:rPr sz="1800" spc="-5" dirty="0">
                <a:latin typeface="Calibri"/>
                <a:cs typeface="Calibri"/>
              </a:rPr>
              <a:t>having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250-kHz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endParaRPr sz="1800">
              <a:latin typeface="Calibri"/>
              <a:cs typeface="Calibri"/>
            </a:endParaRPr>
          </a:p>
          <a:p>
            <a:pPr marL="243840" marR="5080" indent="-231775">
              <a:lnSpc>
                <a:spcPct val="1000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digital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Mbps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modulated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bits is modulated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1 </a:t>
            </a:r>
            <a:r>
              <a:rPr sz="1800" spc="-5" dirty="0">
                <a:latin typeface="Calibri"/>
                <a:cs typeface="Calibri"/>
              </a:rPr>
              <a:t>Hz. One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solution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16-QAM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modulation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" y="408431"/>
            <a:ext cx="8976360" cy="746760"/>
            <a:chOff x="6095" y="408431"/>
            <a:chExt cx="8976360" cy="7467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" y="408431"/>
              <a:ext cx="4631436" cy="736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4028" y="408431"/>
              <a:ext cx="737615" cy="736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4151" y="408431"/>
              <a:ext cx="3630167" cy="7360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512445"/>
            <a:ext cx="7221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51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312925"/>
            <a:ext cx="8742680" cy="36074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89230" marR="604520" indent="-177165">
              <a:lnSpc>
                <a:spcPct val="90000"/>
              </a:lnSpc>
              <a:spcBef>
                <a:spcPts val="4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5" dirty="0">
                <a:latin typeface="Calibri"/>
                <a:cs typeface="Calibri"/>
              </a:rPr>
              <a:t>Traditionally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multiplexed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lower-bandwidth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onto</a:t>
            </a:r>
            <a:r>
              <a:rPr sz="2800" spc="-5" dirty="0">
                <a:latin typeface="Calibri"/>
                <a:cs typeface="Calibri"/>
              </a:rPr>
              <a:t> higher-bandwidth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maximize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efficiency</a:t>
            </a:r>
            <a:endParaRPr sz="2800">
              <a:latin typeface="Calibri"/>
              <a:cs typeface="Calibri"/>
            </a:endParaRPr>
          </a:p>
          <a:p>
            <a:pPr marL="419100" marR="595630" lvl="1" indent="-182880">
              <a:lnSpc>
                <a:spcPts val="2590"/>
              </a:lnSpc>
              <a:spcBef>
                <a:spcPts val="47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5" dirty="0">
                <a:latin typeface="Calibri"/>
                <a:cs typeface="Calibri"/>
              </a:rPr>
              <a:t>switched or </a:t>
            </a:r>
            <a:r>
              <a:rPr sz="2400" dirty="0">
                <a:latin typeface="Calibri"/>
                <a:cs typeface="Calibri"/>
              </a:rPr>
              <a:t>leased lines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combined </a:t>
            </a:r>
            <a:r>
              <a:rPr sz="2400" spc="-15" dirty="0">
                <a:latin typeface="Calibri"/>
                <a:cs typeface="Calibri"/>
              </a:rPr>
              <a:t>into </a:t>
            </a:r>
            <a:r>
              <a:rPr sz="2400" spc="-20" dirty="0">
                <a:latin typeface="Calibri"/>
                <a:cs typeface="Calibri"/>
              </a:rPr>
              <a:t>fewer </a:t>
            </a: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bigger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channels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1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analog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FDM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  <a:p>
            <a:pPr marL="189230" marR="97790" indent="-177165">
              <a:lnSpc>
                <a:spcPts val="3020"/>
              </a:lnSpc>
              <a:spcBef>
                <a:spcPts val="158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Example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hierarchical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(analog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hierarchy</a:t>
            </a:r>
            <a:r>
              <a:rPr sz="2800" b="1" spc="-20" dirty="0">
                <a:latin typeface="Calibri"/>
                <a:cs typeface="Calibri"/>
              </a:rPr>
              <a:t>)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telephone companies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made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groups,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supergroups,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master</a:t>
            </a:r>
            <a:r>
              <a:rPr sz="2400" spc="-15" dirty="0">
                <a:latin typeface="Calibri"/>
                <a:cs typeface="Calibri"/>
              </a:rPr>
              <a:t> groups,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jumbo </a:t>
            </a:r>
            <a:r>
              <a:rPr sz="2400" spc="-15" dirty="0">
                <a:latin typeface="Calibri"/>
                <a:cs typeface="Calibri"/>
              </a:rPr>
              <a:t>groups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" y="384047"/>
            <a:ext cx="8976360" cy="771525"/>
            <a:chOff x="6095" y="384047"/>
            <a:chExt cx="8976360" cy="7715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" y="384047"/>
              <a:ext cx="4631436" cy="7604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4028" y="384047"/>
              <a:ext cx="737615" cy="7604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4151" y="384047"/>
              <a:ext cx="3630167" cy="7604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488060"/>
            <a:ext cx="7221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/>
          </a:p>
        </p:txBody>
      </p:sp>
      <p:grpSp>
        <p:nvGrpSpPr>
          <p:cNvPr id="8" name="object 8"/>
          <p:cNvGrpSpPr/>
          <p:nvPr/>
        </p:nvGrpSpPr>
        <p:grpSpPr>
          <a:xfrm>
            <a:off x="2128837" y="2281237"/>
            <a:ext cx="466725" cy="1914525"/>
            <a:chOff x="2128837" y="2281237"/>
            <a:chExt cx="466725" cy="1914525"/>
          </a:xfrm>
        </p:grpSpPr>
        <p:sp>
          <p:nvSpPr>
            <p:cNvPr id="9" name="object 9"/>
            <p:cNvSpPr/>
            <p:nvPr/>
          </p:nvSpPr>
          <p:spPr>
            <a:xfrm>
              <a:off x="2133600" y="22860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0"/>
                  </a:moveTo>
                  <a:lnTo>
                    <a:pt x="0" y="1905000"/>
                  </a:lnTo>
                  <a:lnTo>
                    <a:pt x="457200" y="1715770"/>
                  </a:lnTo>
                  <a:lnTo>
                    <a:pt x="457200" y="189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600" y="22860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1905000"/>
                  </a:moveTo>
                  <a:lnTo>
                    <a:pt x="457200" y="1715770"/>
                  </a:lnTo>
                  <a:lnTo>
                    <a:pt x="457200" y="189229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2852" y="2799715"/>
            <a:ext cx="220979" cy="83311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43815" algn="just">
              <a:lnSpc>
                <a:spcPct val="97200"/>
              </a:lnSpc>
              <a:spcBef>
                <a:spcPts val="160"/>
              </a:spcBef>
            </a:pPr>
            <a:r>
              <a:rPr sz="1800" dirty="0">
                <a:latin typeface="Calibri"/>
                <a:cs typeface="Calibri"/>
              </a:rPr>
              <a:t>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29037" y="2890837"/>
            <a:ext cx="466725" cy="1914525"/>
            <a:chOff x="3729037" y="2890837"/>
            <a:chExt cx="466725" cy="1914525"/>
          </a:xfrm>
        </p:grpSpPr>
        <p:sp>
          <p:nvSpPr>
            <p:cNvPr id="13" name="object 13"/>
            <p:cNvSpPr/>
            <p:nvPr/>
          </p:nvSpPr>
          <p:spPr>
            <a:xfrm>
              <a:off x="3733800" y="28956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0"/>
                  </a:moveTo>
                  <a:lnTo>
                    <a:pt x="0" y="1905000"/>
                  </a:lnTo>
                  <a:lnTo>
                    <a:pt x="457200" y="1715770"/>
                  </a:lnTo>
                  <a:lnTo>
                    <a:pt x="457200" y="189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33800" y="28956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1905000"/>
                  </a:moveTo>
                  <a:lnTo>
                    <a:pt x="457200" y="1715770"/>
                  </a:lnTo>
                  <a:lnTo>
                    <a:pt x="457200" y="189229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53434" y="3409315"/>
            <a:ext cx="220979" cy="8337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43815" algn="just">
              <a:lnSpc>
                <a:spcPct val="97300"/>
              </a:lnSpc>
              <a:spcBef>
                <a:spcPts val="155"/>
              </a:spcBef>
            </a:pPr>
            <a:r>
              <a:rPr sz="1800" dirty="0">
                <a:latin typeface="Calibri"/>
                <a:cs typeface="Calibri"/>
              </a:rPr>
              <a:t>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53037" y="3576637"/>
            <a:ext cx="466725" cy="1914525"/>
            <a:chOff x="5253037" y="3576637"/>
            <a:chExt cx="466725" cy="1914525"/>
          </a:xfrm>
        </p:grpSpPr>
        <p:sp>
          <p:nvSpPr>
            <p:cNvPr id="17" name="object 17"/>
            <p:cNvSpPr/>
            <p:nvPr/>
          </p:nvSpPr>
          <p:spPr>
            <a:xfrm>
              <a:off x="5257800" y="35814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0"/>
                  </a:moveTo>
                  <a:lnTo>
                    <a:pt x="0" y="1905000"/>
                  </a:lnTo>
                  <a:lnTo>
                    <a:pt x="457200" y="1715770"/>
                  </a:lnTo>
                  <a:lnTo>
                    <a:pt x="457200" y="189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7800" y="35814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1905000"/>
                  </a:moveTo>
                  <a:lnTo>
                    <a:pt x="457200" y="1715770"/>
                  </a:lnTo>
                  <a:lnTo>
                    <a:pt x="457200" y="18923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77434" y="4095369"/>
            <a:ext cx="220979" cy="83311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43815" algn="just">
              <a:lnSpc>
                <a:spcPct val="97200"/>
              </a:lnSpc>
              <a:spcBef>
                <a:spcPts val="160"/>
              </a:spcBef>
            </a:pPr>
            <a:r>
              <a:rPr sz="1800" dirty="0">
                <a:latin typeface="Calibri"/>
                <a:cs typeface="Calibri"/>
              </a:rPr>
              <a:t>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24637" y="4338637"/>
            <a:ext cx="466725" cy="1914525"/>
            <a:chOff x="6624637" y="4338637"/>
            <a:chExt cx="466725" cy="1914525"/>
          </a:xfrm>
        </p:grpSpPr>
        <p:sp>
          <p:nvSpPr>
            <p:cNvPr id="21" name="object 21"/>
            <p:cNvSpPr/>
            <p:nvPr/>
          </p:nvSpPr>
          <p:spPr>
            <a:xfrm>
              <a:off x="6629400" y="43434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0"/>
                  </a:moveTo>
                  <a:lnTo>
                    <a:pt x="0" y="1905000"/>
                  </a:lnTo>
                  <a:lnTo>
                    <a:pt x="457200" y="1715731"/>
                  </a:lnTo>
                  <a:lnTo>
                    <a:pt x="457200" y="189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9400" y="4343400"/>
              <a:ext cx="457200" cy="1905000"/>
            </a:xfrm>
            <a:custGeom>
              <a:avLst/>
              <a:gdLst/>
              <a:ahLst/>
              <a:cxnLst/>
              <a:rect l="l" t="t" r="r" b="b"/>
              <a:pathLst>
                <a:path w="457200" h="1905000">
                  <a:moveTo>
                    <a:pt x="0" y="1905000"/>
                  </a:moveTo>
                  <a:lnTo>
                    <a:pt x="457200" y="1715731"/>
                  </a:lnTo>
                  <a:lnTo>
                    <a:pt x="457200" y="18923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749288" y="4857369"/>
            <a:ext cx="220979" cy="8337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43815" algn="just">
              <a:lnSpc>
                <a:spcPct val="97300"/>
              </a:lnSpc>
              <a:spcBef>
                <a:spcPts val="155"/>
              </a:spcBef>
            </a:pPr>
            <a:r>
              <a:rPr sz="1800" dirty="0">
                <a:latin typeface="Calibri"/>
                <a:cs typeface="Calibri"/>
              </a:rPr>
              <a:t>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0800" y="3136899"/>
            <a:ext cx="4038600" cy="3025775"/>
          </a:xfrm>
          <a:custGeom>
            <a:avLst/>
            <a:gdLst/>
            <a:ahLst/>
            <a:cxnLst/>
            <a:rect l="l" t="t" r="r" b="b"/>
            <a:pathLst>
              <a:path w="4038600" h="3025775">
                <a:moveTo>
                  <a:pt x="1143000" y="1282700"/>
                </a:moveTo>
                <a:lnTo>
                  <a:pt x="1123950" y="1273175"/>
                </a:lnTo>
                <a:lnTo>
                  <a:pt x="1016000" y="1219200"/>
                </a:lnTo>
                <a:lnTo>
                  <a:pt x="1059180" y="1273175"/>
                </a:lnTo>
                <a:lnTo>
                  <a:pt x="457200" y="1273175"/>
                </a:lnTo>
                <a:lnTo>
                  <a:pt x="457200" y="1292225"/>
                </a:lnTo>
                <a:lnTo>
                  <a:pt x="1059180" y="1292225"/>
                </a:lnTo>
                <a:lnTo>
                  <a:pt x="1016000" y="1346200"/>
                </a:lnTo>
                <a:lnTo>
                  <a:pt x="1123950" y="1292225"/>
                </a:lnTo>
                <a:lnTo>
                  <a:pt x="1143000" y="1282700"/>
                </a:lnTo>
                <a:close/>
              </a:path>
              <a:path w="4038600" h="3025775">
                <a:moveTo>
                  <a:pt x="1143000" y="977900"/>
                </a:moveTo>
                <a:lnTo>
                  <a:pt x="1123950" y="968375"/>
                </a:lnTo>
                <a:lnTo>
                  <a:pt x="1016000" y="914400"/>
                </a:lnTo>
                <a:lnTo>
                  <a:pt x="1059180" y="968375"/>
                </a:lnTo>
                <a:lnTo>
                  <a:pt x="457200" y="968375"/>
                </a:lnTo>
                <a:lnTo>
                  <a:pt x="457200" y="987425"/>
                </a:lnTo>
                <a:lnTo>
                  <a:pt x="1059180" y="987425"/>
                </a:lnTo>
                <a:lnTo>
                  <a:pt x="1016000" y="1041400"/>
                </a:lnTo>
                <a:lnTo>
                  <a:pt x="1123950" y="987425"/>
                </a:lnTo>
                <a:lnTo>
                  <a:pt x="1143000" y="977900"/>
                </a:lnTo>
                <a:close/>
              </a:path>
              <a:path w="4038600" h="3025775">
                <a:moveTo>
                  <a:pt x="1143000" y="673100"/>
                </a:moveTo>
                <a:lnTo>
                  <a:pt x="1123950" y="663575"/>
                </a:lnTo>
                <a:lnTo>
                  <a:pt x="1016000" y="609600"/>
                </a:lnTo>
                <a:lnTo>
                  <a:pt x="1059180" y="663575"/>
                </a:lnTo>
                <a:lnTo>
                  <a:pt x="457200" y="663575"/>
                </a:lnTo>
                <a:lnTo>
                  <a:pt x="457200" y="682625"/>
                </a:lnTo>
                <a:lnTo>
                  <a:pt x="1059180" y="682625"/>
                </a:lnTo>
                <a:lnTo>
                  <a:pt x="1016000" y="736600"/>
                </a:lnTo>
                <a:lnTo>
                  <a:pt x="1123950" y="682625"/>
                </a:lnTo>
                <a:lnTo>
                  <a:pt x="1143000" y="673100"/>
                </a:lnTo>
                <a:close/>
              </a:path>
              <a:path w="4038600" h="3025775">
                <a:moveTo>
                  <a:pt x="1143000" y="368300"/>
                </a:moveTo>
                <a:lnTo>
                  <a:pt x="1123950" y="358775"/>
                </a:lnTo>
                <a:lnTo>
                  <a:pt x="1016000" y="304800"/>
                </a:lnTo>
                <a:lnTo>
                  <a:pt x="1059180" y="358775"/>
                </a:lnTo>
                <a:lnTo>
                  <a:pt x="457200" y="358775"/>
                </a:lnTo>
                <a:lnTo>
                  <a:pt x="457200" y="377825"/>
                </a:lnTo>
                <a:lnTo>
                  <a:pt x="1059180" y="377825"/>
                </a:lnTo>
                <a:lnTo>
                  <a:pt x="1016000" y="431800"/>
                </a:lnTo>
                <a:lnTo>
                  <a:pt x="1123950" y="377825"/>
                </a:lnTo>
                <a:lnTo>
                  <a:pt x="1143000" y="368300"/>
                </a:lnTo>
                <a:close/>
              </a:path>
              <a:path w="4038600" h="3025775">
                <a:moveTo>
                  <a:pt x="1143000" y="63500"/>
                </a:moveTo>
                <a:lnTo>
                  <a:pt x="1123950" y="53975"/>
                </a:lnTo>
                <a:lnTo>
                  <a:pt x="1016000" y="0"/>
                </a:lnTo>
                <a:lnTo>
                  <a:pt x="1059180" y="53975"/>
                </a:lnTo>
                <a:lnTo>
                  <a:pt x="0" y="53975"/>
                </a:lnTo>
                <a:lnTo>
                  <a:pt x="0" y="73025"/>
                </a:lnTo>
                <a:lnTo>
                  <a:pt x="1059180" y="73025"/>
                </a:lnTo>
                <a:lnTo>
                  <a:pt x="1016000" y="127000"/>
                </a:lnTo>
                <a:lnTo>
                  <a:pt x="1123950" y="73025"/>
                </a:lnTo>
                <a:lnTo>
                  <a:pt x="1143000" y="63500"/>
                </a:lnTo>
                <a:close/>
              </a:path>
              <a:path w="4038600" h="3025775">
                <a:moveTo>
                  <a:pt x="2667000" y="2120900"/>
                </a:moveTo>
                <a:lnTo>
                  <a:pt x="2628900" y="2101850"/>
                </a:lnTo>
                <a:lnTo>
                  <a:pt x="2476500" y="2025650"/>
                </a:lnTo>
                <a:lnTo>
                  <a:pt x="2537460" y="2101850"/>
                </a:lnTo>
                <a:lnTo>
                  <a:pt x="1981200" y="2101850"/>
                </a:lnTo>
                <a:lnTo>
                  <a:pt x="1981200" y="2139950"/>
                </a:lnTo>
                <a:lnTo>
                  <a:pt x="2537460" y="2139950"/>
                </a:lnTo>
                <a:lnTo>
                  <a:pt x="2476500" y="2216150"/>
                </a:lnTo>
                <a:lnTo>
                  <a:pt x="2628900" y="2139950"/>
                </a:lnTo>
                <a:lnTo>
                  <a:pt x="2667000" y="2120900"/>
                </a:lnTo>
                <a:close/>
              </a:path>
              <a:path w="4038600" h="3025775">
                <a:moveTo>
                  <a:pt x="2667000" y="1130300"/>
                </a:moveTo>
                <a:lnTo>
                  <a:pt x="2628900" y="1111250"/>
                </a:lnTo>
                <a:lnTo>
                  <a:pt x="2476500" y="1035050"/>
                </a:lnTo>
                <a:lnTo>
                  <a:pt x="2537460" y="1111250"/>
                </a:lnTo>
                <a:lnTo>
                  <a:pt x="1981200" y="1111250"/>
                </a:lnTo>
                <a:lnTo>
                  <a:pt x="1981200" y="1149350"/>
                </a:lnTo>
                <a:lnTo>
                  <a:pt x="2537460" y="1149350"/>
                </a:lnTo>
                <a:lnTo>
                  <a:pt x="2476500" y="1225550"/>
                </a:lnTo>
                <a:lnTo>
                  <a:pt x="2628900" y="1149350"/>
                </a:lnTo>
                <a:lnTo>
                  <a:pt x="2667000" y="1130300"/>
                </a:lnTo>
                <a:close/>
              </a:path>
              <a:path w="4038600" h="3025775">
                <a:moveTo>
                  <a:pt x="2667000" y="901700"/>
                </a:moveTo>
                <a:lnTo>
                  <a:pt x="2628900" y="882650"/>
                </a:lnTo>
                <a:lnTo>
                  <a:pt x="2476500" y="806450"/>
                </a:lnTo>
                <a:lnTo>
                  <a:pt x="2537460" y="882650"/>
                </a:lnTo>
                <a:lnTo>
                  <a:pt x="1981200" y="882650"/>
                </a:lnTo>
                <a:lnTo>
                  <a:pt x="1981200" y="920750"/>
                </a:lnTo>
                <a:lnTo>
                  <a:pt x="2537460" y="920750"/>
                </a:lnTo>
                <a:lnTo>
                  <a:pt x="2476500" y="996950"/>
                </a:lnTo>
                <a:lnTo>
                  <a:pt x="2628900" y="920750"/>
                </a:lnTo>
                <a:lnTo>
                  <a:pt x="2667000" y="901700"/>
                </a:lnTo>
                <a:close/>
              </a:path>
              <a:path w="4038600" h="3025775">
                <a:moveTo>
                  <a:pt x="4038600" y="2882900"/>
                </a:moveTo>
                <a:lnTo>
                  <a:pt x="3981450" y="2854325"/>
                </a:lnTo>
                <a:lnTo>
                  <a:pt x="3752850" y="2740025"/>
                </a:lnTo>
                <a:lnTo>
                  <a:pt x="3844290" y="2854325"/>
                </a:lnTo>
                <a:lnTo>
                  <a:pt x="3505200" y="2854325"/>
                </a:lnTo>
                <a:lnTo>
                  <a:pt x="3505200" y="2911475"/>
                </a:lnTo>
                <a:lnTo>
                  <a:pt x="3844290" y="2911475"/>
                </a:lnTo>
                <a:lnTo>
                  <a:pt x="3752850" y="3025775"/>
                </a:lnTo>
                <a:lnTo>
                  <a:pt x="3981450" y="2911475"/>
                </a:lnTo>
                <a:lnTo>
                  <a:pt x="4038600" y="2882900"/>
                </a:lnTo>
                <a:close/>
              </a:path>
              <a:path w="4038600" h="3025775">
                <a:moveTo>
                  <a:pt x="4038600" y="2578100"/>
                </a:moveTo>
                <a:lnTo>
                  <a:pt x="3981450" y="2549525"/>
                </a:lnTo>
                <a:lnTo>
                  <a:pt x="3752850" y="2435225"/>
                </a:lnTo>
                <a:lnTo>
                  <a:pt x="3844290" y="2549525"/>
                </a:lnTo>
                <a:lnTo>
                  <a:pt x="3505200" y="2549525"/>
                </a:lnTo>
                <a:lnTo>
                  <a:pt x="3505200" y="2606675"/>
                </a:lnTo>
                <a:lnTo>
                  <a:pt x="3844290" y="2606675"/>
                </a:lnTo>
                <a:lnTo>
                  <a:pt x="3752850" y="2720975"/>
                </a:lnTo>
                <a:lnTo>
                  <a:pt x="3981450" y="2606675"/>
                </a:lnTo>
                <a:lnTo>
                  <a:pt x="4038600" y="2578100"/>
                </a:lnTo>
                <a:close/>
              </a:path>
              <a:path w="4038600" h="3025775">
                <a:moveTo>
                  <a:pt x="4038600" y="2273300"/>
                </a:moveTo>
                <a:lnTo>
                  <a:pt x="3981450" y="2244725"/>
                </a:lnTo>
                <a:lnTo>
                  <a:pt x="3752850" y="2130425"/>
                </a:lnTo>
                <a:lnTo>
                  <a:pt x="3844290" y="2244725"/>
                </a:lnTo>
                <a:lnTo>
                  <a:pt x="3505200" y="2244725"/>
                </a:lnTo>
                <a:lnTo>
                  <a:pt x="3505200" y="2301875"/>
                </a:lnTo>
                <a:lnTo>
                  <a:pt x="3844290" y="2301875"/>
                </a:lnTo>
                <a:lnTo>
                  <a:pt x="3752850" y="2416175"/>
                </a:lnTo>
                <a:lnTo>
                  <a:pt x="3981450" y="2301875"/>
                </a:lnTo>
                <a:lnTo>
                  <a:pt x="4038600" y="2273300"/>
                </a:lnTo>
                <a:close/>
              </a:path>
              <a:path w="4038600" h="3025775">
                <a:moveTo>
                  <a:pt x="4038600" y="1968500"/>
                </a:moveTo>
                <a:lnTo>
                  <a:pt x="3981450" y="1939925"/>
                </a:lnTo>
                <a:lnTo>
                  <a:pt x="3752850" y="1825625"/>
                </a:lnTo>
                <a:lnTo>
                  <a:pt x="3844290" y="1939925"/>
                </a:lnTo>
                <a:lnTo>
                  <a:pt x="3505200" y="1939925"/>
                </a:lnTo>
                <a:lnTo>
                  <a:pt x="3505200" y="1997075"/>
                </a:lnTo>
                <a:lnTo>
                  <a:pt x="3844290" y="1997075"/>
                </a:lnTo>
                <a:lnTo>
                  <a:pt x="3752850" y="2111375"/>
                </a:lnTo>
                <a:lnTo>
                  <a:pt x="3981450" y="1997075"/>
                </a:lnTo>
                <a:lnTo>
                  <a:pt x="4038600" y="1968500"/>
                </a:lnTo>
                <a:close/>
              </a:path>
              <a:path w="4038600" h="3025775">
                <a:moveTo>
                  <a:pt x="4038600" y="1663700"/>
                </a:moveTo>
                <a:lnTo>
                  <a:pt x="3981450" y="1635125"/>
                </a:lnTo>
                <a:lnTo>
                  <a:pt x="3752850" y="1520825"/>
                </a:lnTo>
                <a:lnTo>
                  <a:pt x="3844290" y="1635125"/>
                </a:lnTo>
                <a:lnTo>
                  <a:pt x="3505200" y="1635125"/>
                </a:lnTo>
                <a:lnTo>
                  <a:pt x="3505200" y="1692275"/>
                </a:lnTo>
                <a:lnTo>
                  <a:pt x="3844290" y="1692275"/>
                </a:lnTo>
                <a:lnTo>
                  <a:pt x="3752850" y="1806575"/>
                </a:lnTo>
                <a:lnTo>
                  <a:pt x="3981450" y="1692275"/>
                </a:lnTo>
                <a:lnTo>
                  <a:pt x="4038600" y="1663700"/>
                </a:lnTo>
                <a:close/>
              </a:path>
            </a:pathLst>
          </a:custGeom>
          <a:solidFill>
            <a:srgbClr val="B16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80283" y="3683454"/>
            <a:ext cx="203835" cy="6457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dirty="0">
                <a:latin typeface="Calibri"/>
                <a:cs typeface="Calibri"/>
              </a:rPr>
              <a:t>5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ou</a:t>
            </a:r>
            <a:r>
              <a:rPr sz="1400" spc="-2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07711" y="463118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B16B01"/>
                </a:solidFill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4538" y="4097781"/>
            <a:ext cx="203835" cy="11423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5" dirty="0">
                <a:latin typeface="Calibri"/>
                <a:cs typeface="Calibri"/>
              </a:rPr>
              <a:t>10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supergropus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28919" y="4874777"/>
            <a:ext cx="203835" cy="11899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dirty="0">
                <a:latin typeface="Calibri"/>
                <a:cs typeface="Calibri"/>
              </a:rPr>
              <a:t>6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master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06700" y="2911220"/>
            <a:ext cx="450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g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91000" y="3714750"/>
            <a:ext cx="1066800" cy="190500"/>
          </a:xfrm>
          <a:custGeom>
            <a:avLst/>
            <a:gdLst/>
            <a:ahLst/>
            <a:cxnLst/>
            <a:rect l="l" t="t" r="r" b="b"/>
            <a:pathLst>
              <a:path w="1066800" h="190500">
                <a:moveTo>
                  <a:pt x="952500" y="95250"/>
                </a:moveTo>
                <a:lnTo>
                  <a:pt x="876300" y="190500"/>
                </a:lnTo>
                <a:lnTo>
                  <a:pt x="1028700" y="114300"/>
                </a:lnTo>
                <a:lnTo>
                  <a:pt x="952500" y="114300"/>
                </a:lnTo>
                <a:lnTo>
                  <a:pt x="952500" y="95250"/>
                </a:lnTo>
                <a:close/>
              </a:path>
              <a:path w="1066800" h="190500">
                <a:moveTo>
                  <a:pt x="93726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937260" y="114300"/>
                </a:lnTo>
                <a:lnTo>
                  <a:pt x="952500" y="95250"/>
                </a:lnTo>
                <a:lnTo>
                  <a:pt x="937260" y="76200"/>
                </a:lnTo>
                <a:close/>
              </a:path>
              <a:path w="1066800" h="190500">
                <a:moveTo>
                  <a:pt x="1028700" y="76200"/>
                </a:moveTo>
                <a:lnTo>
                  <a:pt x="952500" y="76200"/>
                </a:lnTo>
                <a:lnTo>
                  <a:pt x="952500" y="114300"/>
                </a:lnTo>
                <a:lnTo>
                  <a:pt x="1028700" y="114300"/>
                </a:lnTo>
                <a:lnTo>
                  <a:pt x="1066800" y="95250"/>
                </a:lnTo>
                <a:lnTo>
                  <a:pt x="1028700" y="76200"/>
                </a:lnTo>
                <a:close/>
              </a:path>
              <a:path w="1066800" h="190500">
                <a:moveTo>
                  <a:pt x="876300" y="0"/>
                </a:moveTo>
                <a:lnTo>
                  <a:pt x="952500" y="95250"/>
                </a:lnTo>
                <a:lnTo>
                  <a:pt x="952500" y="76200"/>
                </a:lnTo>
                <a:lnTo>
                  <a:pt x="1028700" y="76200"/>
                </a:lnTo>
                <a:lnTo>
                  <a:pt x="876300" y="0"/>
                </a:lnTo>
                <a:close/>
              </a:path>
            </a:pathLst>
          </a:custGeom>
          <a:solidFill>
            <a:srgbClr val="B16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70628" y="3489197"/>
            <a:ext cx="854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supergroup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15000" y="4352925"/>
            <a:ext cx="914400" cy="285750"/>
          </a:xfrm>
          <a:custGeom>
            <a:avLst/>
            <a:gdLst/>
            <a:ahLst/>
            <a:cxnLst/>
            <a:rect l="l" t="t" r="r" b="b"/>
            <a:pathLst>
              <a:path w="914400" h="285750">
                <a:moveTo>
                  <a:pt x="742950" y="142875"/>
                </a:moveTo>
                <a:lnTo>
                  <a:pt x="628650" y="285750"/>
                </a:lnTo>
                <a:lnTo>
                  <a:pt x="857250" y="171450"/>
                </a:lnTo>
                <a:lnTo>
                  <a:pt x="742950" y="171450"/>
                </a:lnTo>
                <a:lnTo>
                  <a:pt x="742950" y="142875"/>
                </a:lnTo>
                <a:close/>
              </a:path>
              <a:path w="914400" h="285750">
                <a:moveTo>
                  <a:pt x="720089" y="114300"/>
                </a:moveTo>
                <a:lnTo>
                  <a:pt x="0" y="114300"/>
                </a:lnTo>
                <a:lnTo>
                  <a:pt x="0" y="171450"/>
                </a:lnTo>
                <a:lnTo>
                  <a:pt x="720089" y="171450"/>
                </a:lnTo>
                <a:lnTo>
                  <a:pt x="742950" y="142875"/>
                </a:lnTo>
                <a:lnTo>
                  <a:pt x="720089" y="114300"/>
                </a:lnTo>
                <a:close/>
              </a:path>
              <a:path w="914400" h="285750">
                <a:moveTo>
                  <a:pt x="857250" y="114300"/>
                </a:moveTo>
                <a:lnTo>
                  <a:pt x="742950" y="114300"/>
                </a:lnTo>
                <a:lnTo>
                  <a:pt x="742950" y="171450"/>
                </a:lnTo>
                <a:lnTo>
                  <a:pt x="857250" y="171450"/>
                </a:lnTo>
                <a:lnTo>
                  <a:pt x="914400" y="142875"/>
                </a:lnTo>
                <a:lnTo>
                  <a:pt x="857250" y="114300"/>
                </a:lnTo>
                <a:close/>
              </a:path>
              <a:path w="914400" h="285750">
                <a:moveTo>
                  <a:pt x="628650" y="0"/>
                </a:moveTo>
                <a:lnTo>
                  <a:pt x="742950" y="142875"/>
                </a:lnTo>
                <a:lnTo>
                  <a:pt x="742950" y="114300"/>
                </a:lnTo>
                <a:lnTo>
                  <a:pt x="857250" y="114300"/>
                </a:lnTo>
                <a:lnTo>
                  <a:pt x="628650" y="0"/>
                </a:lnTo>
                <a:close/>
              </a:path>
            </a:pathLst>
          </a:custGeom>
          <a:solidFill>
            <a:srgbClr val="B16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71209" y="3984116"/>
            <a:ext cx="530225" cy="4406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er  </a:t>
            </a:r>
            <a:r>
              <a:rPr sz="1400" spc="-10" dirty="0"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86600" y="51435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143000" y="190500"/>
                </a:moveTo>
                <a:lnTo>
                  <a:pt x="990600" y="381000"/>
                </a:lnTo>
                <a:lnTo>
                  <a:pt x="1295400" y="228600"/>
                </a:lnTo>
                <a:lnTo>
                  <a:pt x="1143000" y="228600"/>
                </a:lnTo>
                <a:lnTo>
                  <a:pt x="1143000" y="190500"/>
                </a:lnTo>
                <a:close/>
              </a:path>
              <a:path w="1371600" h="381000">
                <a:moveTo>
                  <a:pt x="1112520" y="152400"/>
                </a:moveTo>
                <a:lnTo>
                  <a:pt x="0" y="152400"/>
                </a:lnTo>
                <a:lnTo>
                  <a:pt x="0" y="228600"/>
                </a:lnTo>
                <a:lnTo>
                  <a:pt x="1112520" y="228600"/>
                </a:lnTo>
                <a:lnTo>
                  <a:pt x="1143000" y="190500"/>
                </a:lnTo>
                <a:lnTo>
                  <a:pt x="1112520" y="152400"/>
                </a:lnTo>
                <a:close/>
              </a:path>
              <a:path w="1371600" h="381000">
                <a:moveTo>
                  <a:pt x="1295400" y="152400"/>
                </a:moveTo>
                <a:lnTo>
                  <a:pt x="1143000" y="152400"/>
                </a:lnTo>
                <a:lnTo>
                  <a:pt x="1143000" y="228600"/>
                </a:lnTo>
                <a:lnTo>
                  <a:pt x="1295400" y="228600"/>
                </a:lnTo>
                <a:lnTo>
                  <a:pt x="1371600" y="190500"/>
                </a:lnTo>
                <a:lnTo>
                  <a:pt x="1295400" y="152400"/>
                </a:lnTo>
                <a:close/>
              </a:path>
              <a:path w="1371600" h="381000">
                <a:moveTo>
                  <a:pt x="990600" y="0"/>
                </a:moveTo>
                <a:lnTo>
                  <a:pt x="1143000" y="190500"/>
                </a:lnTo>
                <a:lnTo>
                  <a:pt x="1143000" y="152400"/>
                </a:lnTo>
                <a:lnTo>
                  <a:pt x="1295400" y="152400"/>
                </a:lnTo>
                <a:lnTo>
                  <a:pt x="990600" y="0"/>
                </a:lnTo>
                <a:close/>
              </a:path>
            </a:pathLst>
          </a:custGeom>
          <a:solidFill>
            <a:srgbClr val="B16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242809" y="4822316"/>
            <a:ext cx="504190" cy="4406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40"/>
              </a:spcBef>
            </a:pPr>
            <a:r>
              <a:rPr sz="1400" dirty="0">
                <a:latin typeface="Calibri"/>
                <a:cs typeface="Calibri"/>
              </a:rPr>
              <a:t>J</a:t>
            </a:r>
            <a:r>
              <a:rPr sz="1400" spc="-10" dirty="0">
                <a:latin typeface="Calibri"/>
                <a:cs typeface="Calibri"/>
              </a:rPr>
              <a:t>umb</a:t>
            </a:r>
            <a:r>
              <a:rPr sz="1400" dirty="0">
                <a:latin typeface="Calibri"/>
                <a:cs typeface="Calibri"/>
              </a:rPr>
              <a:t>o  </a:t>
            </a:r>
            <a:r>
              <a:rPr sz="1400" spc="-10" dirty="0"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02994" y="2066289"/>
            <a:ext cx="4165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kHz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95312" y="2195512"/>
            <a:ext cx="929005" cy="2092325"/>
            <a:chOff x="595312" y="2195512"/>
            <a:chExt cx="929005" cy="20923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2209736"/>
              <a:ext cx="685800" cy="9350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491" y="3816223"/>
              <a:ext cx="679508" cy="47155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9600" y="2209800"/>
              <a:ext cx="228600" cy="2057400"/>
            </a:xfrm>
            <a:custGeom>
              <a:avLst/>
              <a:gdLst/>
              <a:ahLst/>
              <a:cxnLst/>
              <a:rect l="l" t="t" r="r" b="b"/>
              <a:pathLst>
                <a:path w="228600" h="2057400">
                  <a:moveTo>
                    <a:pt x="228600" y="2057400"/>
                  </a:moveTo>
                  <a:lnTo>
                    <a:pt x="161093" y="2024335"/>
                  </a:lnTo>
                  <a:lnTo>
                    <a:pt x="136351" y="1987228"/>
                  </a:lnTo>
                  <a:lnTo>
                    <a:pt x="120126" y="1940161"/>
                  </a:lnTo>
                  <a:lnTo>
                    <a:pt x="114300" y="1885950"/>
                  </a:lnTo>
                  <a:lnTo>
                    <a:pt x="114300" y="1200150"/>
                  </a:lnTo>
                  <a:lnTo>
                    <a:pt x="108473" y="1145938"/>
                  </a:lnTo>
                  <a:lnTo>
                    <a:pt x="92248" y="1098871"/>
                  </a:lnTo>
                  <a:lnTo>
                    <a:pt x="67506" y="1061764"/>
                  </a:lnTo>
                  <a:lnTo>
                    <a:pt x="36129" y="1037435"/>
                  </a:lnTo>
                  <a:lnTo>
                    <a:pt x="0" y="1028700"/>
                  </a:lnTo>
                  <a:lnTo>
                    <a:pt x="36129" y="1019964"/>
                  </a:lnTo>
                  <a:lnTo>
                    <a:pt x="67506" y="995635"/>
                  </a:lnTo>
                  <a:lnTo>
                    <a:pt x="92248" y="958528"/>
                  </a:lnTo>
                  <a:lnTo>
                    <a:pt x="108473" y="911461"/>
                  </a:lnTo>
                  <a:lnTo>
                    <a:pt x="114300" y="857250"/>
                  </a:lnTo>
                  <a:lnTo>
                    <a:pt x="114300" y="171450"/>
                  </a:lnTo>
                  <a:lnTo>
                    <a:pt x="120126" y="117238"/>
                  </a:lnTo>
                  <a:lnTo>
                    <a:pt x="136351" y="70171"/>
                  </a:lnTo>
                  <a:lnTo>
                    <a:pt x="161093" y="33064"/>
                  </a:lnTo>
                  <a:lnTo>
                    <a:pt x="192470" y="8735"/>
                  </a:lnTo>
                  <a:lnTo>
                    <a:pt x="2286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1600200" y="2298699"/>
            <a:ext cx="533400" cy="1803400"/>
          </a:xfrm>
          <a:custGeom>
            <a:avLst/>
            <a:gdLst/>
            <a:ahLst/>
            <a:cxnLst/>
            <a:rect l="l" t="t" r="r" b="b"/>
            <a:pathLst>
              <a:path w="533400" h="1803400">
                <a:moveTo>
                  <a:pt x="533400" y="1739900"/>
                </a:moveTo>
                <a:lnTo>
                  <a:pt x="520700" y="1733550"/>
                </a:lnTo>
                <a:lnTo>
                  <a:pt x="406400" y="1676400"/>
                </a:lnTo>
                <a:lnTo>
                  <a:pt x="452120" y="1733550"/>
                </a:lnTo>
                <a:lnTo>
                  <a:pt x="0" y="1733550"/>
                </a:lnTo>
                <a:lnTo>
                  <a:pt x="0" y="1746250"/>
                </a:lnTo>
                <a:lnTo>
                  <a:pt x="452120" y="1746250"/>
                </a:lnTo>
                <a:lnTo>
                  <a:pt x="406400" y="1803400"/>
                </a:lnTo>
                <a:lnTo>
                  <a:pt x="520700" y="1746250"/>
                </a:lnTo>
                <a:lnTo>
                  <a:pt x="533400" y="1739900"/>
                </a:lnTo>
                <a:close/>
              </a:path>
              <a:path w="533400" h="1803400">
                <a:moveTo>
                  <a:pt x="533400" y="596900"/>
                </a:moveTo>
                <a:lnTo>
                  <a:pt x="520700" y="590550"/>
                </a:lnTo>
                <a:lnTo>
                  <a:pt x="406400" y="533400"/>
                </a:lnTo>
                <a:lnTo>
                  <a:pt x="452120" y="590550"/>
                </a:lnTo>
                <a:lnTo>
                  <a:pt x="0" y="590550"/>
                </a:lnTo>
                <a:lnTo>
                  <a:pt x="0" y="603250"/>
                </a:lnTo>
                <a:lnTo>
                  <a:pt x="452120" y="603250"/>
                </a:lnTo>
                <a:lnTo>
                  <a:pt x="406400" y="660400"/>
                </a:lnTo>
                <a:lnTo>
                  <a:pt x="520700" y="603250"/>
                </a:lnTo>
                <a:lnTo>
                  <a:pt x="533400" y="596900"/>
                </a:lnTo>
                <a:close/>
              </a:path>
              <a:path w="533400" h="1803400">
                <a:moveTo>
                  <a:pt x="533400" y="63500"/>
                </a:moveTo>
                <a:lnTo>
                  <a:pt x="520700" y="57150"/>
                </a:lnTo>
                <a:lnTo>
                  <a:pt x="406400" y="0"/>
                </a:lnTo>
                <a:lnTo>
                  <a:pt x="452120" y="57150"/>
                </a:lnTo>
                <a:lnTo>
                  <a:pt x="0" y="57150"/>
                </a:lnTo>
                <a:lnTo>
                  <a:pt x="0" y="69850"/>
                </a:lnTo>
                <a:lnTo>
                  <a:pt x="452120" y="69850"/>
                </a:lnTo>
                <a:lnTo>
                  <a:pt x="406400" y="127000"/>
                </a:lnTo>
                <a:lnTo>
                  <a:pt x="520700" y="69850"/>
                </a:lnTo>
                <a:lnTo>
                  <a:pt x="533400" y="63500"/>
                </a:lnTo>
                <a:close/>
              </a:path>
            </a:pathLst>
          </a:custGeom>
          <a:solidFill>
            <a:srgbClr val="B16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602994" y="2600070"/>
            <a:ext cx="4165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kHz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02994" y="3743019"/>
            <a:ext cx="4171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kHz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5276" y="3234054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B16B01"/>
                </a:solidFill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9204" y="2515403"/>
            <a:ext cx="254000" cy="166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12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voice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0588" y="1299210"/>
            <a:ext cx="6262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Used </a:t>
            </a:r>
            <a:r>
              <a:rPr sz="2800" spc="-10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AT&amp;T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(from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1910s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early</a:t>
            </a:r>
            <a:r>
              <a:rPr sz="2800" spc="-10" dirty="0">
                <a:latin typeface="Calibri"/>
                <a:cs typeface="Calibri"/>
              </a:rPr>
              <a:t> 1980s)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038475" y="2047875"/>
            <a:ext cx="1847850" cy="903605"/>
            <a:chOff x="3038475" y="2047875"/>
            <a:chExt cx="1847850" cy="903605"/>
          </a:xfrm>
        </p:grpSpPr>
        <p:sp>
          <p:nvSpPr>
            <p:cNvPr id="48" name="object 48"/>
            <p:cNvSpPr/>
            <p:nvPr/>
          </p:nvSpPr>
          <p:spPr>
            <a:xfrm>
              <a:off x="3048000" y="2057400"/>
              <a:ext cx="1828800" cy="884555"/>
            </a:xfrm>
            <a:custGeom>
              <a:avLst/>
              <a:gdLst/>
              <a:ahLst/>
              <a:cxnLst/>
              <a:rect l="l" t="t" r="r" b="b"/>
              <a:pathLst>
                <a:path w="1828800" h="884555">
                  <a:moveTo>
                    <a:pt x="762000" y="533400"/>
                  </a:moveTo>
                  <a:lnTo>
                    <a:pt x="304800" y="533400"/>
                  </a:lnTo>
                  <a:lnTo>
                    <a:pt x="0" y="884174"/>
                  </a:lnTo>
                  <a:lnTo>
                    <a:pt x="762000" y="533400"/>
                  </a:lnTo>
                  <a:close/>
                </a:path>
                <a:path w="1828800" h="884555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A2C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48000" y="2057400"/>
              <a:ext cx="1828800" cy="884555"/>
            </a:xfrm>
            <a:custGeom>
              <a:avLst/>
              <a:gdLst/>
              <a:ahLst/>
              <a:cxnLst/>
              <a:rect l="l" t="t" r="r" b="b"/>
              <a:pathLst>
                <a:path w="1828800" h="884555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304800" y="0"/>
                  </a:lnTo>
                  <a:lnTo>
                    <a:pt x="7620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31115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762000" y="533400"/>
                  </a:lnTo>
                  <a:lnTo>
                    <a:pt x="0" y="884174"/>
                  </a:lnTo>
                  <a:lnTo>
                    <a:pt x="3048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311150"/>
                  </a:lnTo>
                  <a:lnTo>
                    <a:pt x="0" y="88900"/>
                  </a:lnTo>
                  <a:close/>
                </a:path>
              </a:pathLst>
            </a:custGeom>
            <a:ln w="19050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298952" y="2104770"/>
            <a:ext cx="1325880" cy="437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ts val="162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48</a:t>
            </a:r>
            <a:r>
              <a:rPr sz="14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kHz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20"/>
              </a:lnSpc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12</a:t>
            </a:r>
            <a:r>
              <a:rPr sz="14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voice</a:t>
            </a:r>
            <a:r>
              <a:rPr sz="14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714875" y="2657475"/>
            <a:ext cx="1847850" cy="903605"/>
            <a:chOff x="4714875" y="2657475"/>
            <a:chExt cx="1847850" cy="903605"/>
          </a:xfrm>
        </p:grpSpPr>
        <p:sp>
          <p:nvSpPr>
            <p:cNvPr id="52" name="object 52"/>
            <p:cNvSpPr/>
            <p:nvPr/>
          </p:nvSpPr>
          <p:spPr>
            <a:xfrm>
              <a:off x="4724400" y="2667000"/>
              <a:ext cx="1828800" cy="884555"/>
            </a:xfrm>
            <a:custGeom>
              <a:avLst/>
              <a:gdLst/>
              <a:ahLst/>
              <a:cxnLst/>
              <a:rect l="l" t="t" r="r" b="b"/>
              <a:pathLst>
                <a:path w="1828800" h="884554">
                  <a:moveTo>
                    <a:pt x="762000" y="533400"/>
                  </a:moveTo>
                  <a:lnTo>
                    <a:pt x="304800" y="533400"/>
                  </a:lnTo>
                  <a:lnTo>
                    <a:pt x="0" y="884174"/>
                  </a:lnTo>
                  <a:lnTo>
                    <a:pt x="762000" y="533400"/>
                  </a:lnTo>
                  <a:close/>
                </a:path>
                <a:path w="1828800" h="884554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A2C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24400" y="2667000"/>
              <a:ext cx="1828800" cy="884555"/>
            </a:xfrm>
            <a:custGeom>
              <a:avLst/>
              <a:gdLst/>
              <a:ahLst/>
              <a:cxnLst/>
              <a:rect l="l" t="t" r="r" b="b"/>
              <a:pathLst>
                <a:path w="1828800" h="884554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304800" y="0"/>
                  </a:lnTo>
                  <a:lnTo>
                    <a:pt x="7620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31115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762000" y="533400"/>
                  </a:lnTo>
                  <a:lnTo>
                    <a:pt x="0" y="884174"/>
                  </a:lnTo>
                  <a:lnTo>
                    <a:pt x="3048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311150"/>
                  </a:lnTo>
                  <a:lnTo>
                    <a:pt x="0" y="88900"/>
                  </a:lnTo>
                  <a:close/>
                </a:path>
              </a:pathLst>
            </a:custGeom>
            <a:ln w="19050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975605" y="2714370"/>
            <a:ext cx="1325880" cy="437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240</a:t>
            </a:r>
            <a:r>
              <a:rPr sz="14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kHz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20"/>
              </a:lnSpc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60</a:t>
            </a:r>
            <a:r>
              <a:rPr sz="14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voice</a:t>
            </a:r>
            <a:r>
              <a:rPr sz="14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010275" y="3267075"/>
            <a:ext cx="1847850" cy="751205"/>
            <a:chOff x="6010275" y="3267075"/>
            <a:chExt cx="1847850" cy="751205"/>
          </a:xfrm>
        </p:grpSpPr>
        <p:sp>
          <p:nvSpPr>
            <p:cNvPr id="56" name="object 56"/>
            <p:cNvSpPr/>
            <p:nvPr/>
          </p:nvSpPr>
          <p:spPr>
            <a:xfrm>
              <a:off x="6019800" y="3276600"/>
              <a:ext cx="1828800" cy="732155"/>
            </a:xfrm>
            <a:custGeom>
              <a:avLst/>
              <a:gdLst/>
              <a:ahLst/>
              <a:cxnLst/>
              <a:rect l="l" t="t" r="r" b="b"/>
              <a:pathLst>
                <a:path w="1828800" h="732154">
                  <a:moveTo>
                    <a:pt x="762000" y="533400"/>
                  </a:moveTo>
                  <a:lnTo>
                    <a:pt x="304800" y="533400"/>
                  </a:lnTo>
                  <a:lnTo>
                    <a:pt x="142875" y="731901"/>
                  </a:lnTo>
                  <a:lnTo>
                    <a:pt x="762000" y="533400"/>
                  </a:lnTo>
                  <a:close/>
                </a:path>
                <a:path w="1828800" h="732154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A2C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19800" y="3276600"/>
              <a:ext cx="1828800" cy="732155"/>
            </a:xfrm>
            <a:custGeom>
              <a:avLst/>
              <a:gdLst/>
              <a:ahLst/>
              <a:cxnLst/>
              <a:rect l="l" t="t" r="r" b="b"/>
              <a:pathLst>
                <a:path w="1828800" h="732154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304800" y="0"/>
                  </a:lnTo>
                  <a:lnTo>
                    <a:pt x="7620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31115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762000" y="533400"/>
                  </a:lnTo>
                  <a:lnTo>
                    <a:pt x="142875" y="731901"/>
                  </a:lnTo>
                  <a:lnTo>
                    <a:pt x="3048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311150"/>
                  </a:lnTo>
                  <a:lnTo>
                    <a:pt x="0" y="88900"/>
                  </a:lnTo>
                  <a:close/>
                </a:path>
              </a:pathLst>
            </a:custGeom>
            <a:ln w="19050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226809" y="3324225"/>
            <a:ext cx="1416050" cy="437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>
              <a:lnSpc>
                <a:spcPts val="162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2.52</a:t>
            </a:r>
            <a:r>
              <a:rPr sz="14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MHz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20"/>
              </a:lnSpc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600</a:t>
            </a:r>
            <a:r>
              <a:rPr sz="14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voice</a:t>
            </a:r>
            <a:r>
              <a:rPr sz="14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29475" y="4029075"/>
            <a:ext cx="1847850" cy="751205"/>
            <a:chOff x="7229475" y="4029075"/>
            <a:chExt cx="1847850" cy="751205"/>
          </a:xfrm>
        </p:grpSpPr>
        <p:sp>
          <p:nvSpPr>
            <p:cNvPr id="60" name="object 60"/>
            <p:cNvSpPr/>
            <p:nvPr/>
          </p:nvSpPr>
          <p:spPr>
            <a:xfrm>
              <a:off x="7239000" y="4038600"/>
              <a:ext cx="1828800" cy="732155"/>
            </a:xfrm>
            <a:custGeom>
              <a:avLst/>
              <a:gdLst/>
              <a:ahLst/>
              <a:cxnLst/>
              <a:rect l="l" t="t" r="r" b="b"/>
              <a:pathLst>
                <a:path w="1828800" h="732154">
                  <a:moveTo>
                    <a:pt x="762000" y="533400"/>
                  </a:moveTo>
                  <a:lnTo>
                    <a:pt x="304800" y="533400"/>
                  </a:lnTo>
                  <a:lnTo>
                    <a:pt x="142875" y="731901"/>
                  </a:lnTo>
                  <a:lnTo>
                    <a:pt x="762000" y="533400"/>
                  </a:lnTo>
                  <a:close/>
                </a:path>
                <a:path w="1828800" h="732154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A2C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39000" y="4038600"/>
              <a:ext cx="1828800" cy="732155"/>
            </a:xfrm>
            <a:custGeom>
              <a:avLst/>
              <a:gdLst/>
              <a:ahLst/>
              <a:cxnLst/>
              <a:rect l="l" t="t" r="r" b="b"/>
              <a:pathLst>
                <a:path w="1828800" h="732154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304800" y="0"/>
                  </a:lnTo>
                  <a:lnTo>
                    <a:pt x="7620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31115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762000" y="533400"/>
                  </a:lnTo>
                  <a:lnTo>
                    <a:pt x="142875" y="731901"/>
                  </a:lnTo>
                  <a:lnTo>
                    <a:pt x="3048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311150"/>
                  </a:lnTo>
                  <a:lnTo>
                    <a:pt x="0" y="88900"/>
                  </a:lnTo>
                  <a:close/>
                </a:path>
              </a:pathLst>
            </a:custGeom>
            <a:ln w="19050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400035" y="4086225"/>
            <a:ext cx="150749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62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16.984</a:t>
            </a:r>
            <a:r>
              <a:rPr sz="14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MHz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20"/>
              </a:lnSpc>
            </a:pP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3600</a:t>
            </a:r>
            <a:r>
              <a:rPr sz="14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alibri"/>
                <a:cs typeface="Calibri"/>
              </a:rPr>
              <a:t>voice</a:t>
            </a:r>
            <a:r>
              <a:rPr sz="14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" y="408431"/>
            <a:ext cx="8976360" cy="746760"/>
            <a:chOff x="6095" y="408431"/>
            <a:chExt cx="8976360" cy="7467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" y="408431"/>
              <a:ext cx="4631436" cy="736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4028" y="408431"/>
              <a:ext cx="737615" cy="736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4151" y="408431"/>
              <a:ext cx="3630167" cy="7360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512445"/>
            <a:ext cx="7221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290991"/>
            <a:ext cx="8615680" cy="4358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level: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voice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channels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multiplexed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higher-bandwidth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 </a:t>
            </a:r>
            <a:r>
              <a:rPr sz="2400" spc="-1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spc="-15" dirty="0">
                <a:latin typeface="Calibri"/>
                <a:cs typeface="Calibri"/>
              </a:rPr>
              <a:t>create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48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r>
              <a:rPr sz="2400" spc="-5" dirty="0">
                <a:latin typeface="Calibri"/>
                <a:cs typeface="Calibri"/>
              </a:rPr>
              <a:t> of bandwidth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voice </a:t>
            </a:r>
            <a:r>
              <a:rPr sz="2400" spc="-5" dirty="0">
                <a:latin typeface="Calibri"/>
                <a:cs typeface="Calibri"/>
              </a:rPr>
              <a:t>channels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2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Group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level:</a:t>
            </a:r>
            <a:endParaRPr sz="2800">
              <a:latin typeface="Calibri"/>
              <a:cs typeface="Calibri"/>
            </a:endParaRPr>
          </a:p>
          <a:p>
            <a:pPr marL="419100" marR="146050" lvl="1" indent="-182880">
              <a:lnSpc>
                <a:spcPts val="2590"/>
              </a:lnSpc>
              <a:spcBef>
                <a:spcPts val="46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Up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five </a:t>
            </a:r>
            <a:r>
              <a:rPr sz="2400" spc="-15" dirty="0">
                <a:latin typeface="Calibri"/>
                <a:cs typeface="Calibri"/>
              </a:rPr>
              <a:t>groups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multiplexed </a:t>
            </a:r>
            <a:r>
              <a:rPr sz="2400" spc="-15" dirty="0">
                <a:latin typeface="Calibri"/>
                <a:cs typeface="Calibri"/>
              </a:rPr>
              <a:t>to create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composite </a:t>
            </a: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supergroup</a:t>
            </a:r>
            <a:endParaRPr sz="2400">
              <a:latin typeface="Calibri"/>
              <a:cs typeface="Calibri"/>
            </a:endParaRPr>
          </a:p>
          <a:p>
            <a:pPr marL="419100" marR="258445" lvl="1" indent="-182880">
              <a:lnSpc>
                <a:spcPts val="2590"/>
              </a:lnSpc>
              <a:spcBef>
                <a:spcPts val="60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supergroup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bandwidth of 240 </a:t>
            </a:r>
            <a:r>
              <a:rPr sz="2400" dirty="0">
                <a:latin typeface="Calibri"/>
                <a:cs typeface="Calibri"/>
              </a:rPr>
              <a:t>kHz and </a:t>
            </a:r>
            <a:r>
              <a:rPr sz="2400" spc="-5" dirty="0">
                <a:latin typeface="Calibri"/>
                <a:cs typeface="Calibri"/>
              </a:rPr>
              <a:t>supports up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60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channels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28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latin typeface="Calibri"/>
                <a:cs typeface="Calibri"/>
              </a:rPr>
              <a:t>Supergroups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made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either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60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independent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" y="408431"/>
            <a:ext cx="8976360" cy="746760"/>
            <a:chOff x="6095" y="408431"/>
            <a:chExt cx="8976360" cy="7467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" y="408431"/>
              <a:ext cx="4631436" cy="736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4028" y="408431"/>
              <a:ext cx="737615" cy="736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4151" y="408431"/>
              <a:ext cx="3630167" cy="7360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512445"/>
            <a:ext cx="7221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290991"/>
            <a:ext cx="8622030" cy="4358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0" dirty="0">
                <a:latin typeface="Calibri"/>
                <a:cs typeface="Calibri"/>
              </a:rPr>
              <a:t>Supergroups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level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supergroups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multiplexed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create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master group</a:t>
            </a:r>
            <a:endParaRPr sz="2400">
              <a:latin typeface="Calibri"/>
              <a:cs typeface="Calibri"/>
            </a:endParaRPr>
          </a:p>
          <a:p>
            <a:pPr marL="419100" marR="5080" lvl="1" indent="-182880">
              <a:lnSpc>
                <a:spcPts val="2590"/>
              </a:lnSpc>
              <a:spcBef>
                <a:spcPts val="64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master group must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2.40 </a:t>
            </a:r>
            <a:r>
              <a:rPr sz="2400" dirty="0">
                <a:latin typeface="Calibri"/>
                <a:cs typeface="Calibri"/>
              </a:rPr>
              <a:t>MHz </a:t>
            </a:r>
            <a:r>
              <a:rPr sz="2400" spc="-5" dirty="0">
                <a:latin typeface="Calibri"/>
                <a:cs typeface="Calibri"/>
              </a:rPr>
              <a:t>of bandwidth, but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need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guard</a:t>
            </a:r>
            <a:r>
              <a:rPr sz="2400" spc="-5" dirty="0">
                <a:latin typeface="Calibri"/>
                <a:cs typeface="Calibri"/>
              </a:rPr>
              <a:t> bands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between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supergroups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increases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necessary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bandwidth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2.52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MHz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28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Master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groups</a:t>
            </a:r>
            <a:r>
              <a:rPr sz="2400" spc="-5" dirty="0">
                <a:latin typeface="Calibri"/>
                <a:cs typeface="Calibri"/>
              </a:rPr>
              <a:t> support up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600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voice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channels.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Jumbo</a:t>
            </a:r>
            <a:r>
              <a:rPr sz="2800" spc="-15" dirty="0">
                <a:latin typeface="Calibri"/>
                <a:cs typeface="Calibri"/>
              </a:rPr>
              <a:t> group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Level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six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master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be </a:t>
            </a:r>
            <a:r>
              <a:rPr sz="2400" spc="-10" dirty="0">
                <a:latin typeface="Calibri"/>
                <a:cs typeface="Calibri"/>
              </a:rPr>
              <a:t>combined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jumbo</a:t>
            </a:r>
            <a:r>
              <a:rPr sz="2400" spc="-15" dirty="0">
                <a:latin typeface="Calibri"/>
                <a:cs typeface="Calibri"/>
              </a:rPr>
              <a:t> group</a:t>
            </a:r>
            <a:endParaRPr sz="2400">
              <a:latin typeface="Calibri"/>
              <a:cs typeface="Calibri"/>
            </a:endParaRPr>
          </a:p>
          <a:p>
            <a:pPr marL="419100" marR="182880" lvl="1" indent="-182880">
              <a:lnSpc>
                <a:spcPct val="91700"/>
              </a:lnSpc>
              <a:spcBef>
                <a:spcPts val="45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jumb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MHz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6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80" dirty="0">
                <a:latin typeface="Trebuchet MS"/>
                <a:cs typeface="Trebuchet MS"/>
              </a:rPr>
              <a:t>×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5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Hz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augmented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16.984 </a:t>
            </a:r>
            <a:r>
              <a:rPr sz="2400" dirty="0">
                <a:latin typeface="Calibri"/>
                <a:cs typeface="Calibri"/>
              </a:rPr>
              <a:t>MHz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allow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guard </a:t>
            </a:r>
            <a:r>
              <a:rPr sz="2400" spc="-5" dirty="0">
                <a:latin typeface="Calibri"/>
                <a:cs typeface="Calibri"/>
              </a:rPr>
              <a:t>bands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master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89584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3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553450" cy="47015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133032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Common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FDM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radio </a:t>
            </a:r>
            <a:r>
              <a:rPr sz="2800" spc="-620">
                <a:latin typeface="Calibri"/>
                <a:cs typeface="Calibri"/>
              </a:rPr>
              <a:t> </a:t>
            </a:r>
            <a:r>
              <a:rPr sz="2800" spc="-15" smtClean="0">
                <a:latin typeface="Calibri"/>
                <a:cs typeface="Calibri"/>
              </a:rPr>
              <a:t>broadcasting</a:t>
            </a:r>
            <a:endParaRPr sz="2800" smtClean="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19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smtClean="0">
                <a:latin typeface="Calibri"/>
                <a:cs typeface="Calibri"/>
              </a:rPr>
              <a:t>Radio</a:t>
            </a:r>
            <a:r>
              <a:rPr sz="2800" spc="-10" smtClean="0">
                <a:latin typeface="Calibri"/>
                <a:cs typeface="Calibri"/>
              </a:rPr>
              <a:t> uses</a:t>
            </a:r>
            <a:r>
              <a:rPr sz="2800" spc="20" smtClean="0">
                <a:latin typeface="Calibri"/>
                <a:cs typeface="Calibri"/>
              </a:rPr>
              <a:t> </a:t>
            </a:r>
            <a:r>
              <a:rPr sz="2800" spc="-5" smtClean="0">
                <a:latin typeface="Calibri"/>
                <a:cs typeface="Calibri"/>
              </a:rPr>
              <a:t>the air as</a:t>
            </a:r>
            <a:r>
              <a:rPr sz="2800" spc="5" smtClean="0">
                <a:latin typeface="Calibri"/>
                <a:cs typeface="Calibri"/>
              </a:rPr>
              <a:t> </a:t>
            </a:r>
            <a:r>
              <a:rPr sz="2800" spc="-5" smtClean="0">
                <a:latin typeface="Calibri"/>
                <a:cs typeface="Calibri"/>
              </a:rPr>
              <a:t>the </a:t>
            </a:r>
            <a:r>
              <a:rPr sz="2800" spc="-10" smtClean="0">
                <a:latin typeface="Calibri"/>
                <a:cs typeface="Calibri"/>
              </a:rPr>
              <a:t>transmission</a:t>
            </a:r>
            <a:r>
              <a:rPr sz="2800" spc="40" smtClean="0">
                <a:latin typeface="Calibri"/>
                <a:cs typeface="Calibri"/>
              </a:rPr>
              <a:t> </a:t>
            </a:r>
            <a:r>
              <a:rPr sz="2800" spc="-10" smtClean="0">
                <a:latin typeface="Calibri"/>
                <a:cs typeface="Calibri"/>
              </a:rPr>
              <a:t>medium</a:t>
            </a:r>
            <a:endParaRPr sz="2800" smtClean="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mtClean="0">
                <a:latin typeface="Calibri"/>
                <a:cs typeface="Calibri"/>
              </a:rPr>
              <a:t>AM</a:t>
            </a:r>
            <a:r>
              <a:rPr sz="2400" spc="-35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</a:t>
            </a:r>
            <a:r>
              <a:rPr sz="2400" spc="-10" dirty="0">
                <a:latin typeface="Calibri"/>
                <a:cs typeface="Calibri"/>
              </a:rPr>
              <a:t> from</a:t>
            </a:r>
            <a:r>
              <a:rPr sz="2400" spc="-5" dirty="0">
                <a:latin typeface="Calibri"/>
                <a:cs typeface="Calibri"/>
              </a:rPr>
              <a:t> 530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1700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radio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stations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 band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station</a:t>
            </a:r>
            <a:r>
              <a:rPr sz="1800" spc="-5" dirty="0">
                <a:latin typeface="Calibri"/>
                <a:cs typeface="Calibri"/>
              </a:rPr>
              <a:t> needs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10kHz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endParaRPr sz="1800">
              <a:latin typeface="Calibri"/>
              <a:cs typeface="Calibri"/>
            </a:endParaRPr>
          </a:p>
          <a:p>
            <a:pPr marL="640080" marR="5080" lvl="2" indent="-182880">
              <a:lnSpc>
                <a:spcPts val="1939"/>
              </a:lnSpc>
              <a:spcBef>
                <a:spcPts val="63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15" dirty="0">
                <a:latin typeface="Calibri"/>
                <a:cs typeface="Calibri"/>
              </a:rPr>
              <a:t> station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carrier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shifting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signal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multiplexing</a:t>
            </a:r>
            <a:endParaRPr sz="1800">
              <a:latin typeface="Calibri"/>
              <a:cs typeface="Calibri"/>
            </a:endParaRPr>
          </a:p>
          <a:p>
            <a:pPr marL="419100" marR="591820" lvl="1" indent="-182880">
              <a:lnSpc>
                <a:spcPts val="2590"/>
              </a:lnSpc>
              <a:spcBef>
                <a:spcPts val="57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FM has </a:t>
            </a:r>
            <a:r>
              <a:rPr sz="2400" dirty="0">
                <a:latin typeface="Calibri"/>
                <a:cs typeface="Calibri"/>
              </a:rPr>
              <a:t>a wider </a:t>
            </a:r>
            <a:r>
              <a:rPr sz="2400" spc="-5" dirty="0">
                <a:latin typeface="Calibri"/>
                <a:cs typeface="Calibri"/>
              </a:rPr>
              <a:t>band of 88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108 </a:t>
            </a:r>
            <a:r>
              <a:rPr sz="2400" dirty="0">
                <a:latin typeface="Calibri"/>
                <a:cs typeface="Calibri"/>
              </a:rPr>
              <a:t>MHz - each </a:t>
            </a:r>
            <a:r>
              <a:rPr sz="2400" spc="-15" dirty="0">
                <a:latin typeface="Calibri"/>
                <a:cs typeface="Calibri"/>
              </a:rPr>
              <a:t>station </a:t>
            </a:r>
            <a:r>
              <a:rPr sz="2400" spc="-5" dirty="0">
                <a:latin typeface="Calibri"/>
                <a:cs typeface="Calibri"/>
              </a:rPr>
              <a:t>needs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bandwidth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endParaRPr sz="2400">
              <a:latin typeface="Calibri"/>
              <a:cs typeface="Calibri"/>
            </a:endParaRPr>
          </a:p>
          <a:p>
            <a:pPr marL="189230" marR="707390" indent="-177165">
              <a:lnSpc>
                <a:spcPts val="3020"/>
              </a:lnSpc>
              <a:spcBef>
                <a:spcPts val="160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  <a:tab pos="3782060" algn="l"/>
              </a:tabLst>
            </a:pPr>
            <a:r>
              <a:rPr sz="2800" spc="-10" dirty="0">
                <a:latin typeface="Calibri"/>
                <a:cs typeface="Calibri"/>
              </a:rPr>
              <a:t>television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broadcasting-	Each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TV channel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own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MHz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89584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35"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90991"/>
            <a:ext cx="8738235" cy="29787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generation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cellular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telephones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also </a:t>
            </a:r>
            <a:r>
              <a:rPr sz="2800" spc="-10" dirty="0">
                <a:latin typeface="Calibri"/>
                <a:cs typeface="Calibri"/>
              </a:rPr>
              <a:t>uses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FDM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Each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assigned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30-kHz</a:t>
            </a:r>
            <a:r>
              <a:rPr sz="2400" dirty="0">
                <a:latin typeface="Calibri"/>
                <a:cs typeface="Calibri"/>
              </a:rPr>
              <a:t> channels, </a:t>
            </a:r>
            <a:r>
              <a:rPr sz="2400" spc="-10" dirty="0">
                <a:latin typeface="Calibri"/>
                <a:cs typeface="Calibri"/>
              </a:rPr>
              <a:t>one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sending</a:t>
            </a:r>
            <a:r>
              <a:rPr sz="2400" spc="-10" dirty="0">
                <a:latin typeface="Calibri"/>
                <a:cs typeface="Calibri"/>
              </a:rPr>
              <a:t> voice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receiving</a:t>
            </a:r>
            <a:endParaRPr sz="2400">
              <a:latin typeface="Calibri"/>
              <a:cs typeface="Calibri"/>
            </a:endParaRPr>
          </a:p>
          <a:p>
            <a:pPr marL="640080" marR="164465" lvl="2" indent="-182880">
              <a:lnSpc>
                <a:spcPts val="1939"/>
              </a:lnSpc>
              <a:spcBef>
                <a:spcPts val="67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voice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signal, 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bandwidth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kHz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300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3300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Hz),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modulated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FM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6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FM signal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modulating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signal.</a:t>
            </a:r>
            <a:endParaRPr sz="1800">
              <a:latin typeface="Calibri"/>
              <a:cs typeface="Calibri"/>
            </a:endParaRPr>
          </a:p>
          <a:p>
            <a:pPr marL="817244" lvl="3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dirty="0">
                <a:latin typeface="Calibri"/>
                <a:cs typeface="Calibri"/>
              </a:rPr>
              <a:t>each channel 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30 kHz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(10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85" dirty="0">
                <a:latin typeface="Trebuchet MS"/>
                <a:cs typeface="Trebuchet MS"/>
              </a:rPr>
              <a:t>×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Calibri"/>
                <a:cs typeface="Calibri"/>
              </a:rPr>
              <a:t>3)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bandwidth</a:t>
            </a:r>
            <a:endParaRPr sz="1800">
              <a:latin typeface="Calibri"/>
              <a:cs typeface="Calibri"/>
            </a:endParaRPr>
          </a:p>
          <a:p>
            <a:pPr marL="817244" marR="5080" lvl="3" indent="-182880">
              <a:lnSpc>
                <a:spcPts val="1939"/>
              </a:lnSpc>
              <a:spcBef>
                <a:spcPts val="705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5" dirty="0">
                <a:latin typeface="Calibri"/>
                <a:cs typeface="Calibri"/>
              </a:rPr>
              <a:t>each </a:t>
            </a:r>
            <a:r>
              <a:rPr sz="1800" dirty="0">
                <a:latin typeface="Calibri"/>
                <a:cs typeface="Calibri"/>
              </a:rPr>
              <a:t>user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 </a:t>
            </a:r>
            <a:r>
              <a:rPr sz="1800" spc="-15" dirty="0">
                <a:latin typeface="Calibri"/>
                <a:cs typeface="Calibri"/>
              </a:rPr>
              <a:t>station,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60-kHz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available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89584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3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7963534" cy="33350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Advanced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Mobile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Phone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(AMPS)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bands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first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824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849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MHz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used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sending,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869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894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MHz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used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receiving </a:t>
            </a:r>
            <a:r>
              <a:rPr sz="2400" spc="-10" dirty="0">
                <a:latin typeface="Calibri"/>
                <a:cs typeface="Calibri"/>
              </a:rPr>
              <a:t>(Each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</a:t>
            </a:r>
            <a:r>
              <a:rPr sz="2400" dirty="0">
                <a:latin typeface="Calibri"/>
                <a:cs typeface="Calibri"/>
              </a:rPr>
              <a:t> 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MHz)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bandwidth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direction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divide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MHz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30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833.33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reality,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divided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832</a:t>
            </a:r>
            <a:r>
              <a:rPr sz="1800" spc="-5" dirty="0">
                <a:latin typeface="Calibri"/>
                <a:cs typeface="Calibri"/>
              </a:rPr>
              <a:t> channels</a:t>
            </a:r>
            <a:endParaRPr sz="1800">
              <a:latin typeface="Calibri"/>
              <a:cs typeface="Calibri"/>
            </a:endParaRPr>
          </a:p>
          <a:p>
            <a:pPr marL="640080" marR="22860" lvl="2" indent="-182880">
              <a:lnSpc>
                <a:spcPts val="1939"/>
              </a:lnSpc>
              <a:spcBef>
                <a:spcPts val="63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42 </a:t>
            </a:r>
            <a:r>
              <a:rPr sz="1800" spc="-5" dirty="0">
                <a:latin typeface="Calibri"/>
                <a:cs typeface="Calibri"/>
              </a:rPr>
              <a:t>channels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control,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means</a:t>
            </a:r>
            <a:r>
              <a:rPr sz="1800" spc="-5" dirty="0">
                <a:latin typeface="Calibri"/>
                <a:cs typeface="Calibri"/>
              </a:rPr>
              <a:t> only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790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channels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available</a:t>
            </a:r>
            <a:r>
              <a:rPr sz="1800" spc="-15" dirty="0">
                <a:latin typeface="Calibri"/>
                <a:cs typeface="Calibri"/>
              </a:rPr>
              <a:t> 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cellular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phone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users.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89584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3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796542"/>
            <a:ext cx="8705215" cy="32296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45275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0" dirty="0">
                <a:latin typeface="Calibri"/>
                <a:cs typeface="Calibri"/>
              </a:rPr>
              <a:t>radio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television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broadcasting,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physical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multiplexer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demultiplexer</a:t>
            </a:r>
            <a:endParaRPr sz="2800">
              <a:latin typeface="Calibri"/>
              <a:cs typeface="Calibri"/>
            </a:endParaRPr>
          </a:p>
          <a:p>
            <a:pPr marL="419100" marR="1092835" lvl="1" indent="-182880">
              <a:lnSpc>
                <a:spcPts val="2590"/>
              </a:lnSpc>
              <a:spcBef>
                <a:spcPts val="42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stations agree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send </a:t>
            </a:r>
            <a:r>
              <a:rPr sz="2400" dirty="0">
                <a:latin typeface="Calibri"/>
                <a:cs typeface="Calibri"/>
              </a:rPr>
              <a:t>their </a:t>
            </a:r>
            <a:r>
              <a:rPr sz="2400" spc="-15" dirty="0">
                <a:latin typeface="Calibri"/>
                <a:cs typeface="Calibri"/>
              </a:rPr>
              <a:t>broadcasts to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air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5" dirty="0">
                <a:latin typeface="Calibri"/>
                <a:cs typeface="Calibri"/>
              </a:rPr>
              <a:t> carrier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frequencies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58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In cellular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telephone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assign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carrier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telephone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endParaRPr sz="2800">
              <a:latin typeface="Calibri"/>
              <a:cs typeface="Calibri"/>
            </a:endParaRPr>
          </a:p>
          <a:p>
            <a:pPr marL="419100" marR="32384" lvl="1" indent="-182880">
              <a:lnSpc>
                <a:spcPts val="2590"/>
              </a:lnSpc>
              <a:spcBef>
                <a:spcPts val="42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When a </a:t>
            </a:r>
            <a:r>
              <a:rPr sz="2400" spc="-5" dirty="0">
                <a:latin typeface="Calibri"/>
                <a:cs typeface="Calibri"/>
              </a:rPr>
              <a:t>user hangs up, her or his bandwidth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assigned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6031"/>
            <a:ext cx="8982075" cy="899160"/>
            <a:chOff x="0" y="256031"/>
            <a:chExt cx="8982075" cy="89916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031"/>
              <a:ext cx="7924800" cy="893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84428"/>
            <a:ext cx="72821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400"/>
          </a:p>
        </p:txBody>
      </p:sp>
      <p:grpSp>
        <p:nvGrpSpPr>
          <p:cNvPr id="6" name="object 6"/>
          <p:cNvGrpSpPr/>
          <p:nvPr/>
        </p:nvGrpSpPr>
        <p:grpSpPr>
          <a:xfrm>
            <a:off x="0" y="1271016"/>
            <a:ext cx="9144000" cy="673735"/>
            <a:chOff x="0" y="1271016"/>
            <a:chExt cx="9144000" cy="673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18260"/>
              <a:ext cx="9144000" cy="6263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369720"/>
              <a:ext cx="9144000" cy="523240"/>
            </a:xfrm>
            <a:custGeom>
              <a:avLst/>
              <a:gdLst/>
              <a:ahLst/>
              <a:cxnLst/>
              <a:rect l="l" t="t" r="r" b="b"/>
              <a:pathLst>
                <a:path w="9144000" h="523239">
                  <a:moveTo>
                    <a:pt x="9144000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9144000" y="52321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3" y="1271016"/>
              <a:ext cx="7206996" cy="6111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0588" y="1213678"/>
            <a:ext cx="8460105" cy="472334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89230" marR="187325" indent="-177165">
              <a:lnSpc>
                <a:spcPts val="2690"/>
              </a:lnSpc>
              <a:spcBef>
                <a:spcPts val="17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endParaRPr lang="en-US" sz="2800" b="1" spc="-10" dirty="0" smtClean="0">
              <a:latin typeface="Calibri"/>
              <a:cs typeface="Calibri"/>
            </a:endParaRPr>
          </a:p>
          <a:p>
            <a:pPr marL="189230" marR="187325" indent="-177165">
              <a:lnSpc>
                <a:spcPts val="2690"/>
              </a:lnSpc>
              <a:spcBef>
                <a:spcPts val="17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b="1" spc="-10" smtClean="0">
                <a:latin typeface="Calibri"/>
                <a:cs typeface="Calibri"/>
              </a:rPr>
              <a:t>digital</a:t>
            </a:r>
            <a:r>
              <a:rPr sz="2800" b="1" spc="10" smtClean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process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that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allows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several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connections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share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high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ts val="3279"/>
              </a:lnSpc>
              <a:spcBef>
                <a:spcPts val="75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Time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shared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80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occupies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590"/>
              </a:lnSpc>
              <a:spcBef>
                <a:spcPts val="2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FDM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shown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sectioned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time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rather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590"/>
              </a:lnSpc>
            </a:pPr>
            <a:r>
              <a:rPr sz="2400" spc="-10" dirty="0">
                <a:latin typeface="Calibri"/>
                <a:cs typeface="Calibri"/>
              </a:rPr>
              <a:t>frequency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ct val="80000"/>
              </a:lnSpc>
              <a:spcBef>
                <a:spcPts val="158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Digital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combined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timeshared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</a:t>
            </a:r>
            <a:endParaRPr sz="2800">
              <a:latin typeface="Calibri"/>
              <a:cs typeface="Calibri"/>
            </a:endParaRPr>
          </a:p>
          <a:p>
            <a:pPr marL="189230" marR="40640" indent="-177165">
              <a:lnSpc>
                <a:spcPct val="8000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Analog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sampled,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changed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digital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spc="-20" dirty="0">
                <a:latin typeface="Calibri"/>
                <a:cs typeface="Calibri"/>
              </a:rPr>
              <a:t>multiplexed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TDM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75863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Digital-to-analog</a:t>
            </a:r>
            <a:r>
              <a:rPr sz="4800" b="0" u="none" spc="45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conversion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00" y="1152270"/>
            <a:ext cx="8496300" cy="3023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9304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Four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methods:</a:t>
            </a:r>
            <a:endParaRPr sz="2800">
              <a:latin typeface="Calibri"/>
              <a:cs typeface="Calibri"/>
            </a:endParaRPr>
          </a:p>
          <a:p>
            <a:pPr marL="732155" lvl="1" indent="-262890">
              <a:lnSpc>
                <a:spcPct val="100000"/>
              </a:lnSpc>
              <a:spcBef>
                <a:spcPts val="45"/>
              </a:spcBef>
              <a:buChar char="◦"/>
              <a:tabLst>
                <a:tab pos="732155" algn="l"/>
                <a:tab pos="73279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(ASK):</a:t>
            </a:r>
            <a:r>
              <a:rPr sz="2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732155">
              <a:lnSpc>
                <a:spcPts val="2150"/>
              </a:lnSpc>
              <a:spcBef>
                <a:spcPts val="20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digital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data</a:t>
            </a:r>
            <a:endParaRPr sz="1800">
              <a:latin typeface="Calibri"/>
              <a:cs typeface="Calibri"/>
            </a:endParaRPr>
          </a:p>
          <a:p>
            <a:pPr marL="732155" lvl="1" indent="-262890">
              <a:lnSpc>
                <a:spcPts val="2870"/>
              </a:lnSpc>
              <a:buChar char="◦"/>
              <a:tabLst>
                <a:tab pos="732155" algn="l"/>
                <a:tab pos="73279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(FSK):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changed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732155">
              <a:lnSpc>
                <a:spcPts val="2150"/>
              </a:lnSpc>
              <a:spcBef>
                <a:spcPts val="25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digital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732155" lvl="1" indent="-262890">
              <a:lnSpc>
                <a:spcPts val="2870"/>
              </a:lnSpc>
              <a:buChar char="◦"/>
              <a:tabLst>
                <a:tab pos="732155" algn="l"/>
                <a:tab pos="73279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(PSK):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represent</a:t>
            </a:r>
            <a:endParaRPr sz="1800">
              <a:latin typeface="Calibri"/>
              <a:cs typeface="Calibri"/>
            </a:endParaRPr>
          </a:p>
          <a:p>
            <a:pPr marL="732155">
              <a:lnSpc>
                <a:spcPts val="2150"/>
              </a:lnSpc>
              <a:spcBef>
                <a:spcPts val="25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digital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732155" lvl="1" indent="-262890">
              <a:lnSpc>
                <a:spcPts val="2870"/>
              </a:lnSpc>
              <a:buChar char="◦"/>
              <a:tabLst>
                <a:tab pos="732155" algn="l"/>
                <a:tab pos="73279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Quadrature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(QAM):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both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18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phase</a:t>
            </a:r>
            <a:endParaRPr sz="1800">
              <a:latin typeface="Calibri"/>
              <a:cs typeface="Calibri"/>
            </a:endParaRPr>
          </a:p>
          <a:p>
            <a:pPr marL="732155">
              <a:lnSpc>
                <a:spcPct val="100000"/>
              </a:lnSpc>
              <a:spcBef>
                <a:spcPts val="25"/>
              </a:spcBef>
            </a:pP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8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r>
              <a:rPr sz="18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represent</a:t>
            </a:r>
            <a:r>
              <a:rPr sz="1800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digital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4419625"/>
            <a:ext cx="4952492" cy="170205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7434072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27769" y="6569150"/>
            <a:ext cx="1625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445" y="6478930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67094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30" dirty="0"/>
          </a:p>
        </p:txBody>
      </p:sp>
      <p:grpSp>
        <p:nvGrpSpPr>
          <p:cNvPr id="8" name="object 8"/>
          <p:cNvGrpSpPr/>
          <p:nvPr/>
        </p:nvGrpSpPr>
        <p:grpSpPr>
          <a:xfrm>
            <a:off x="4872037" y="3881437"/>
            <a:ext cx="3815079" cy="2241550"/>
            <a:chOff x="4872037" y="3881437"/>
            <a:chExt cx="3815079" cy="2241550"/>
          </a:xfrm>
        </p:grpSpPr>
        <p:sp>
          <p:nvSpPr>
            <p:cNvPr id="9" name="object 9"/>
            <p:cNvSpPr/>
            <p:nvPr/>
          </p:nvSpPr>
          <p:spPr>
            <a:xfrm>
              <a:off x="4953000" y="5538088"/>
              <a:ext cx="1371600" cy="471805"/>
            </a:xfrm>
            <a:custGeom>
              <a:avLst/>
              <a:gdLst/>
              <a:ahLst/>
              <a:cxnLst/>
              <a:rect l="l" t="t" r="r" b="b"/>
              <a:pathLst>
                <a:path w="1371600" h="471804">
                  <a:moveTo>
                    <a:pt x="539750" y="240538"/>
                  </a:moveTo>
                  <a:lnTo>
                    <a:pt x="539496" y="239268"/>
                  </a:lnTo>
                  <a:lnTo>
                    <a:pt x="539242" y="239268"/>
                  </a:lnTo>
                  <a:lnTo>
                    <a:pt x="538480" y="237998"/>
                  </a:lnTo>
                  <a:lnTo>
                    <a:pt x="538099" y="237998"/>
                  </a:lnTo>
                  <a:lnTo>
                    <a:pt x="537464" y="236740"/>
                  </a:lnTo>
                  <a:lnTo>
                    <a:pt x="441706" y="207518"/>
                  </a:lnTo>
                  <a:lnTo>
                    <a:pt x="441198" y="206248"/>
                  </a:lnTo>
                  <a:lnTo>
                    <a:pt x="440563" y="206248"/>
                  </a:lnTo>
                  <a:lnTo>
                    <a:pt x="439547" y="207518"/>
                  </a:lnTo>
                  <a:lnTo>
                    <a:pt x="439039" y="207518"/>
                  </a:lnTo>
                  <a:lnTo>
                    <a:pt x="438023" y="208788"/>
                  </a:lnTo>
                  <a:lnTo>
                    <a:pt x="437515" y="208788"/>
                  </a:lnTo>
                  <a:lnTo>
                    <a:pt x="435991" y="212598"/>
                  </a:lnTo>
                  <a:lnTo>
                    <a:pt x="434848" y="216408"/>
                  </a:lnTo>
                  <a:lnTo>
                    <a:pt x="434594" y="218948"/>
                  </a:lnTo>
                  <a:lnTo>
                    <a:pt x="434975" y="221488"/>
                  </a:lnTo>
                  <a:lnTo>
                    <a:pt x="435737" y="221488"/>
                  </a:lnTo>
                  <a:lnTo>
                    <a:pt x="436245" y="222758"/>
                  </a:lnTo>
                  <a:lnTo>
                    <a:pt x="436753" y="222758"/>
                  </a:lnTo>
                  <a:lnTo>
                    <a:pt x="475488" y="234188"/>
                  </a:lnTo>
                  <a:lnTo>
                    <a:pt x="437642" y="353568"/>
                  </a:lnTo>
                  <a:lnTo>
                    <a:pt x="437388" y="354838"/>
                  </a:lnTo>
                  <a:lnTo>
                    <a:pt x="437642" y="356108"/>
                  </a:lnTo>
                  <a:lnTo>
                    <a:pt x="437769" y="356108"/>
                  </a:lnTo>
                  <a:lnTo>
                    <a:pt x="438150" y="357390"/>
                  </a:lnTo>
                  <a:lnTo>
                    <a:pt x="439420" y="357390"/>
                  </a:lnTo>
                  <a:lnTo>
                    <a:pt x="440309" y="358648"/>
                  </a:lnTo>
                  <a:lnTo>
                    <a:pt x="442595" y="359918"/>
                  </a:lnTo>
                  <a:lnTo>
                    <a:pt x="445770" y="359918"/>
                  </a:lnTo>
                  <a:lnTo>
                    <a:pt x="447548" y="361188"/>
                  </a:lnTo>
                  <a:lnTo>
                    <a:pt x="451485" y="361188"/>
                  </a:lnTo>
                  <a:lnTo>
                    <a:pt x="452501" y="362458"/>
                  </a:lnTo>
                  <a:lnTo>
                    <a:pt x="454025" y="362458"/>
                  </a:lnTo>
                  <a:lnTo>
                    <a:pt x="454660" y="361188"/>
                  </a:lnTo>
                  <a:lnTo>
                    <a:pt x="455422" y="361188"/>
                  </a:lnTo>
                  <a:lnTo>
                    <a:pt x="455803" y="359918"/>
                  </a:lnTo>
                  <a:lnTo>
                    <a:pt x="455930" y="359918"/>
                  </a:lnTo>
                  <a:lnTo>
                    <a:pt x="493776" y="240538"/>
                  </a:lnTo>
                  <a:lnTo>
                    <a:pt x="532511" y="253238"/>
                  </a:lnTo>
                  <a:lnTo>
                    <a:pt x="534797" y="253238"/>
                  </a:lnTo>
                  <a:lnTo>
                    <a:pt x="535305" y="251968"/>
                  </a:lnTo>
                  <a:lnTo>
                    <a:pt x="536321" y="251968"/>
                  </a:lnTo>
                  <a:lnTo>
                    <a:pt x="537337" y="249440"/>
                  </a:lnTo>
                  <a:lnTo>
                    <a:pt x="537718" y="249440"/>
                  </a:lnTo>
                  <a:lnTo>
                    <a:pt x="538226" y="248158"/>
                  </a:lnTo>
                  <a:lnTo>
                    <a:pt x="539369" y="244348"/>
                  </a:lnTo>
                  <a:lnTo>
                    <a:pt x="539496" y="243090"/>
                  </a:lnTo>
                  <a:lnTo>
                    <a:pt x="539750" y="241808"/>
                  </a:lnTo>
                  <a:lnTo>
                    <a:pt x="539750" y="240538"/>
                  </a:lnTo>
                  <a:close/>
                </a:path>
                <a:path w="1371600" h="471804">
                  <a:moveTo>
                    <a:pt x="564134" y="287540"/>
                  </a:moveTo>
                  <a:lnTo>
                    <a:pt x="563753" y="287540"/>
                  </a:lnTo>
                  <a:lnTo>
                    <a:pt x="563499" y="286258"/>
                  </a:lnTo>
                  <a:lnTo>
                    <a:pt x="562864" y="286258"/>
                  </a:lnTo>
                  <a:lnTo>
                    <a:pt x="562356" y="284988"/>
                  </a:lnTo>
                  <a:lnTo>
                    <a:pt x="561594" y="284988"/>
                  </a:lnTo>
                  <a:lnTo>
                    <a:pt x="559308" y="283718"/>
                  </a:lnTo>
                  <a:lnTo>
                    <a:pt x="557911" y="283718"/>
                  </a:lnTo>
                  <a:lnTo>
                    <a:pt x="554482" y="282448"/>
                  </a:lnTo>
                  <a:lnTo>
                    <a:pt x="552958" y="282448"/>
                  </a:lnTo>
                  <a:lnTo>
                    <a:pt x="550672" y="281190"/>
                  </a:lnTo>
                  <a:lnTo>
                    <a:pt x="547624" y="281190"/>
                  </a:lnTo>
                  <a:lnTo>
                    <a:pt x="546862" y="282448"/>
                  </a:lnTo>
                  <a:lnTo>
                    <a:pt x="546481" y="282448"/>
                  </a:lnTo>
                  <a:lnTo>
                    <a:pt x="546354" y="283718"/>
                  </a:lnTo>
                  <a:lnTo>
                    <a:pt x="516001" y="378968"/>
                  </a:lnTo>
                  <a:lnTo>
                    <a:pt x="515747" y="380238"/>
                  </a:lnTo>
                  <a:lnTo>
                    <a:pt x="516001" y="381508"/>
                  </a:lnTo>
                  <a:lnTo>
                    <a:pt x="517017" y="381508"/>
                  </a:lnTo>
                  <a:lnTo>
                    <a:pt x="517525" y="382790"/>
                  </a:lnTo>
                  <a:lnTo>
                    <a:pt x="518414" y="382790"/>
                  </a:lnTo>
                  <a:lnTo>
                    <a:pt x="519430" y="384048"/>
                  </a:lnTo>
                  <a:lnTo>
                    <a:pt x="521970" y="384048"/>
                  </a:lnTo>
                  <a:lnTo>
                    <a:pt x="525399" y="385318"/>
                  </a:lnTo>
                  <a:lnTo>
                    <a:pt x="526923" y="386588"/>
                  </a:lnTo>
                  <a:lnTo>
                    <a:pt x="532257" y="386588"/>
                  </a:lnTo>
                  <a:lnTo>
                    <a:pt x="533019" y="385318"/>
                  </a:lnTo>
                  <a:lnTo>
                    <a:pt x="533527" y="385318"/>
                  </a:lnTo>
                  <a:lnTo>
                    <a:pt x="563880" y="288798"/>
                  </a:lnTo>
                  <a:lnTo>
                    <a:pt x="564134" y="288798"/>
                  </a:lnTo>
                  <a:lnTo>
                    <a:pt x="564134" y="287540"/>
                  </a:lnTo>
                  <a:close/>
                </a:path>
                <a:path w="1371600" h="471804">
                  <a:moveTo>
                    <a:pt x="577596" y="250698"/>
                  </a:moveTo>
                  <a:lnTo>
                    <a:pt x="576580" y="248158"/>
                  </a:lnTo>
                  <a:lnTo>
                    <a:pt x="575437" y="246888"/>
                  </a:lnTo>
                  <a:lnTo>
                    <a:pt x="572897" y="244348"/>
                  </a:lnTo>
                  <a:lnTo>
                    <a:pt x="564642" y="241808"/>
                  </a:lnTo>
                  <a:lnTo>
                    <a:pt x="561467" y="241808"/>
                  </a:lnTo>
                  <a:lnTo>
                    <a:pt x="557403" y="244348"/>
                  </a:lnTo>
                  <a:lnTo>
                    <a:pt x="555752" y="246888"/>
                  </a:lnTo>
                  <a:lnTo>
                    <a:pt x="553212" y="254508"/>
                  </a:lnTo>
                  <a:lnTo>
                    <a:pt x="553085" y="257048"/>
                  </a:lnTo>
                  <a:lnTo>
                    <a:pt x="555117" y="260858"/>
                  </a:lnTo>
                  <a:lnTo>
                    <a:pt x="557784" y="263398"/>
                  </a:lnTo>
                  <a:lnTo>
                    <a:pt x="566039" y="265938"/>
                  </a:lnTo>
                  <a:lnTo>
                    <a:pt x="569214" y="265938"/>
                  </a:lnTo>
                  <a:lnTo>
                    <a:pt x="573278" y="263398"/>
                  </a:lnTo>
                  <a:lnTo>
                    <a:pt x="574929" y="260858"/>
                  </a:lnTo>
                  <a:lnTo>
                    <a:pt x="577469" y="253238"/>
                  </a:lnTo>
                  <a:lnTo>
                    <a:pt x="577596" y="250698"/>
                  </a:lnTo>
                  <a:close/>
                </a:path>
                <a:path w="1371600" h="471804">
                  <a:moveTo>
                    <a:pt x="730148" y="359918"/>
                  </a:moveTo>
                  <a:lnTo>
                    <a:pt x="730123" y="357390"/>
                  </a:lnTo>
                  <a:lnTo>
                    <a:pt x="729742" y="353568"/>
                  </a:lnTo>
                  <a:lnTo>
                    <a:pt x="726948" y="344690"/>
                  </a:lnTo>
                  <a:lnTo>
                    <a:pt x="725246" y="342138"/>
                  </a:lnTo>
                  <a:lnTo>
                    <a:pt x="724408" y="340868"/>
                  </a:lnTo>
                  <a:lnTo>
                    <a:pt x="720979" y="337058"/>
                  </a:lnTo>
                  <a:lnTo>
                    <a:pt x="717423" y="333248"/>
                  </a:lnTo>
                  <a:lnTo>
                    <a:pt x="712597" y="330708"/>
                  </a:lnTo>
                  <a:lnTo>
                    <a:pt x="706501" y="329438"/>
                  </a:lnTo>
                  <a:lnTo>
                    <a:pt x="703834" y="328168"/>
                  </a:lnTo>
                  <a:lnTo>
                    <a:pt x="701294" y="328168"/>
                  </a:lnTo>
                  <a:lnTo>
                    <a:pt x="695833" y="326898"/>
                  </a:lnTo>
                  <a:lnTo>
                    <a:pt x="692912" y="328168"/>
                  </a:lnTo>
                  <a:lnTo>
                    <a:pt x="686562" y="329438"/>
                  </a:lnTo>
                  <a:lnTo>
                    <a:pt x="683260" y="329438"/>
                  </a:lnTo>
                  <a:lnTo>
                    <a:pt x="675894" y="333248"/>
                  </a:lnTo>
                  <a:lnTo>
                    <a:pt x="671957" y="334518"/>
                  </a:lnTo>
                  <a:lnTo>
                    <a:pt x="667639" y="337058"/>
                  </a:lnTo>
                  <a:lnTo>
                    <a:pt x="667385" y="334518"/>
                  </a:lnTo>
                  <a:lnTo>
                    <a:pt x="666877" y="330708"/>
                  </a:lnTo>
                  <a:lnTo>
                    <a:pt x="664845" y="325640"/>
                  </a:lnTo>
                  <a:lnTo>
                    <a:pt x="663448" y="323088"/>
                  </a:lnTo>
                  <a:lnTo>
                    <a:pt x="662495" y="321818"/>
                  </a:lnTo>
                  <a:lnTo>
                    <a:pt x="659638" y="318008"/>
                  </a:lnTo>
                  <a:lnTo>
                    <a:pt x="658495" y="316738"/>
                  </a:lnTo>
                  <a:lnTo>
                    <a:pt x="657352" y="315468"/>
                  </a:lnTo>
                  <a:lnTo>
                    <a:pt x="654431" y="314198"/>
                  </a:lnTo>
                  <a:lnTo>
                    <a:pt x="651637" y="311658"/>
                  </a:lnTo>
                  <a:lnTo>
                    <a:pt x="648208" y="310388"/>
                  </a:lnTo>
                  <a:lnTo>
                    <a:pt x="644144" y="309118"/>
                  </a:lnTo>
                  <a:lnTo>
                    <a:pt x="639064" y="307848"/>
                  </a:lnTo>
                  <a:lnTo>
                    <a:pt x="633476" y="307848"/>
                  </a:lnTo>
                  <a:lnTo>
                    <a:pt x="621538" y="309118"/>
                  </a:lnTo>
                  <a:lnTo>
                    <a:pt x="614934" y="312940"/>
                  </a:lnTo>
                  <a:lnTo>
                    <a:pt x="607568" y="316738"/>
                  </a:lnTo>
                  <a:lnTo>
                    <a:pt x="611632" y="304038"/>
                  </a:lnTo>
                  <a:lnTo>
                    <a:pt x="611886" y="302768"/>
                  </a:lnTo>
                  <a:lnTo>
                    <a:pt x="611632" y="301498"/>
                  </a:lnTo>
                  <a:lnTo>
                    <a:pt x="610870" y="301498"/>
                  </a:lnTo>
                  <a:lnTo>
                    <a:pt x="610362" y="300240"/>
                  </a:lnTo>
                  <a:lnTo>
                    <a:pt x="609600" y="300240"/>
                  </a:lnTo>
                  <a:lnTo>
                    <a:pt x="607568" y="298958"/>
                  </a:lnTo>
                  <a:lnTo>
                    <a:pt x="606298" y="298958"/>
                  </a:lnTo>
                  <a:lnTo>
                    <a:pt x="603123" y="297688"/>
                  </a:lnTo>
                  <a:lnTo>
                    <a:pt x="601853" y="297688"/>
                  </a:lnTo>
                  <a:lnTo>
                    <a:pt x="599821" y="296418"/>
                  </a:lnTo>
                  <a:lnTo>
                    <a:pt x="598932" y="296418"/>
                  </a:lnTo>
                  <a:lnTo>
                    <a:pt x="597408" y="297688"/>
                  </a:lnTo>
                  <a:lnTo>
                    <a:pt x="596519" y="297688"/>
                  </a:lnTo>
                  <a:lnTo>
                    <a:pt x="595884" y="298958"/>
                  </a:lnTo>
                  <a:lnTo>
                    <a:pt x="595757" y="298958"/>
                  </a:lnTo>
                  <a:lnTo>
                    <a:pt x="565404" y="394208"/>
                  </a:lnTo>
                  <a:lnTo>
                    <a:pt x="565150" y="395490"/>
                  </a:lnTo>
                  <a:lnTo>
                    <a:pt x="565404" y="396748"/>
                  </a:lnTo>
                  <a:lnTo>
                    <a:pt x="565785" y="396748"/>
                  </a:lnTo>
                  <a:lnTo>
                    <a:pt x="566293" y="398018"/>
                  </a:lnTo>
                  <a:lnTo>
                    <a:pt x="566928" y="398018"/>
                  </a:lnTo>
                  <a:lnTo>
                    <a:pt x="567817" y="399288"/>
                  </a:lnTo>
                  <a:lnTo>
                    <a:pt x="569976" y="399288"/>
                  </a:lnTo>
                  <a:lnTo>
                    <a:pt x="571373" y="400558"/>
                  </a:lnTo>
                  <a:lnTo>
                    <a:pt x="574802" y="401840"/>
                  </a:lnTo>
                  <a:lnTo>
                    <a:pt x="582422" y="401840"/>
                  </a:lnTo>
                  <a:lnTo>
                    <a:pt x="582803" y="400558"/>
                  </a:lnTo>
                  <a:lnTo>
                    <a:pt x="582930" y="400558"/>
                  </a:lnTo>
                  <a:lnTo>
                    <a:pt x="604139" y="333248"/>
                  </a:lnTo>
                  <a:lnTo>
                    <a:pt x="610870" y="329438"/>
                  </a:lnTo>
                  <a:lnTo>
                    <a:pt x="616839" y="325640"/>
                  </a:lnTo>
                  <a:lnTo>
                    <a:pt x="626999" y="321818"/>
                  </a:lnTo>
                  <a:lnTo>
                    <a:pt x="631571" y="321818"/>
                  </a:lnTo>
                  <a:lnTo>
                    <a:pt x="638937" y="324358"/>
                  </a:lnTo>
                  <a:lnTo>
                    <a:pt x="641477" y="325640"/>
                  </a:lnTo>
                  <a:lnTo>
                    <a:pt x="643509" y="328168"/>
                  </a:lnTo>
                  <a:lnTo>
                    <a:pt x="645414" y="329438"/>
                  </a:lnTo>
                  <a:lnTo>
                    <a:pt x="646811" y="331990"/>
                  </a:lnTo>
                  <a:lnTo>
                    <a:pt x="647700" y="335788"/>
                  </a:lnTo>
                  <a:lnTo>
                    <a:pt x="648462" y="338340"/>
                  </a:lnTo>
                  <a:lnTo>
                    <a:pt x="648716" y="340868"/>
                  </a:lnTo>
                  <a:lnTo>
                    <a:pt x="648208" y="348488"/>
                  </a:lnTo>
                  <a:lnTo>
                    <a:pt x="647319" y="352298"/>
                  </a:lnTo>
                  <a:lnTo>
                    <a:pt x="627634" y="414540"/>
                  </a:lnTo>
                  <a:lnTo>
                    <a:pt x="627380" y="414540"/>
                  </a:lnTo>
                  <a:lnTo>
                    <a:pt x="627380" y="415798"/>
                  </a:lnTo>
                  <a:lnTo>
                    <a:pt x="627634" y="417068"/>
                  </a:lnTo>
                  <a:lnTo>
                    <a:pt x="628650" y="417068"/>
                  </a:lnTo>
                  <a:lnTo>
                    <a:pt x="629158" y="418338"/>
                  </a:lnTo>
                  <a:lnTo>
                    <a:pt x="630047" y="418338"/>
                  </a:lnTo>
                  <a:lnTo>
                    <a:pt x="632333" y="419608"/>
                  </a:lnTo>
                  <a:lnTo>
                    <a:pt x="633603" y="419608"/>
                  </a:lnTo>
                  <a:lnTo>
                    <a:pt x="637032" y="420890"/>
                  </a:lnTo>
                  <a:lnTo>
                    <a:pt x="638429" y="422148"/>
                  </a:lnTo>
                  <a:lnTo>
                    <a:pt x="643890" y="422148"/>
                  </a:lnTo>
                  <a:lnTo>
                    <a:pt x="644652" y="420890"/>
                  </a:lnTo>
                  <a:lnTo>
                    <a:pt x="645033" y="420890"/>
                  </a:lnTo>
                  <a:lnTo>
                    <a:pt x="645160" y="419608"/>
                  </a:lnTo>
                  <a:lnTo>
                    <a:pt x="666369" y="353568"/>
                  </a:lnTo>
                  <a:lnTo>
                    <a:pt x="673227" y="348488"/>
                  </a:lnTo>
                  <a:lnTo>
                    <a:pt x="679196" y="345948"/>
                  </a:lnTo>
                  <a:lnTo>
                    <a:pt x="684276" y="343408"/>
                  </a:lnTo>
                  <a:lnTo>
                    <a:pt x="689229" y="342138"/>
                  </a:lnTo>
                  <a:lnTo>
                    <a:pt x="693801" y="342138"/>
                  </a:lnTo>
                  <a:lnTo>
                    <a:pt x="701167" y="343408"/>
                  </a:lnTo>
                  <a:lnTo>
                    <a:pt x="703834" y="345948"/>
                  </a:lnTo>
                  <a:lnTo>
                    <a:pt x="705739" y="347218"/>
                  </a:lnTo>
                  <a:lnTo>
                    <a:pt x="710946" y="362458"/>
                  </a:lnTo>
                  <a:lnTo>
                    <a:pt x="710311" y="368808"/>
                  </a:lnTo>
                  <a:lnTo>
                    <a:pt x="709549" y="372618"/>
                  </a:lnTo>
                  <a:lnTo>
                    <a:pt x="708279" y="376440"/>
                  </a:lnTo>
                  <a:lnTo>
                    <a:pt x="689737" y="434848"/>
                  </a:lnTo>
                  <a:lnTo>
                    <a:pt x="689610" y="434848"/>
                  </a:lnTo>
                  <a:lnTo>
                    <a:pt x="689864" y="436118"/>
                  </a:lnTo>
                  <a:lnTo>
                    <a:pt x="690245" y="437388"/>
                  </a:lnTo>
                  <a:lnTo>
                    <a:pt x="691388" y="437388"/>
                  </a:lnTo>
                  <a:lnTo>
                    <a:pt x="692277" y="438658"/>
                  </a:lnTo>
                  <a:lnTo>
                    <a:pt x="693293" y="438658"/>
                  </a:lnTo>
                  <a:lnTo>
                    <a:pt x="694436" y="439940"/>
                  </a:lnTo>
                  <a:lnTo>
                    <a:pt x="697611" y="439940"/>
                  </a:lnTo>
                  <a:lnTo>
                    <a:pt x="699389" y="441198"/>
                  </a:lnTo>
                  <a:lnTo>
                    <a:pt x="706882" y="441198"/>
                  </a:lnTo>
                  <a:lnTo>
                    <a:pt x="707263" y="439940"/>
                  </a:lnTo>
                  <a:lnTo>
                    <a:pt x="707390" y="439940"/>
                  </a:lnTo>
                  <a:lnTo>
                    <a:pt x="726567" y="378968"/>
                  </a:lnTo>
                  <a:lnTo>
                    <a:pt x="728345" y="373888"/>
                  </a:lnTo>
                  <a:lnTo>
                    <a:pt x="729361" y="368808"/>
                  </a:lnTo>
                  <a:lnTo>
                    <a:pt x="729869" y="363740"/>
                  </a:lnTo>
                  <a:lnTo>
                    <a:pt x="730148" y="359918"/>
                  </a:lnTo>
                  <a:close/>
                </a:path>
                <a:path w="1371600" h="471804">
                  <a:moveTo>
                    <a:pt x="842200" y="395528"/>
                  </a:moveTo>
                  <a:lnTo>
                    <a:pt x="831354" y="373164"/>
                  </a:lnTo>
                  <a:lnTo>
                    <a:pt x="829183" y="371221"/>
                  </a:lnTo>
                  <a:lnTo>
                    <a:pt x="825246" y="367601"/>
                  </a:lnTo>
                  <a:lnTo>
                    <a:pt x="825246" y="395528"/>
                  </a:lnTo>
                  <a:lnTo>
                    <a:pt x="824992" y="403415"/>
                  </a:lnTo>
                  <a:lnTo>
                    <a:pt x="821944" y="412572"/>
                  </a:lnTo>
                  <a:lnTo>
                    <a:pt x="810234" y="408863"/>
                  </a:lnTo>
                  <a:lnTo>
                    <a:pt x="769620" y="395998"/>
                  </a:lnTo>
                  <a:lnTo>
                    <a:pt x="797433" y="373164"/>
                  </a:lnTo>
                  <a:lnTo>
                    <a:pt x="801624" y="373557"/>
                  </a:lnTo>
                  <a:lnTo>
                    <a:pt x="814451" y="377634"/>
                  </a:lnTo>
                  <a:lnTo>
                    <a:pt x="820039" y="382295"/>
                  </a:lnTo>
                  <a:lnTo>
                    <a:pt x="822579" y="388912"/>
                  </a:lnTo>
                  <a:lnTo>
                    <a:pt x="825246" y="395528"/>
                  </a:lnTo>
                  <a:lnTo>
                    <a:pt x="825246" y="367601"/>
                  </a:lnTo>
                  <a:lnTo>
                    <a:pt x="824738" y="367131"/>
                  </a:lnTo>
                  <a:lnTo>
                    <a:pt x="818642" y="363893"/>
                  </a:lnTo>
                  <a:lnTo>
                    <a:pt x="804164" y="359283"/>
                  </a:lnTo>
                  <a:lnTo>
                    <a:pt x="797433" y="358482"/>
                  </a:lnTo>
                  <a:lnTo>
                    <a:pt x="784479" y="359778"/>
                  </a:lnTo>
                  <a:lnTo>
                    <a:pt x="754380" y="384721"/>
                  </a:lnTo>
                  <a:lnTo>
                    <a:pt x="748411" y="400011"/>
                  </a:lnTo>
                  <a:lnTo>
                    <a:pt x="745617" y="408660"/>
                  </a:lnTo>
                  <a:lnTo>
                    <a:pt x="744220" y="416572"/>
                  </a:lnTo>
                  <a:lnTo>
                    <a:pt x="744220" y="430936"/>
                  </a:lnTo>
                  <a:lnTo>
                    <a:pt x="745490" y="437324"/>
                  </a:lnTo>
                  <a:lnTo>
                    <a:pt x="750824" y="448551"/>
                  </a:lnTo>
                  <a:lnTo>
                    <a:pt x="754761" y="453390"/>
                  </a:lnTo>
                  <a:lnTo>
                    <a:pt x="760095" y="457466"/>
                  </a:lnTo>
                  <a:lnTo>
                    <a:pt x="765302" y="461543"/>
                  </a:lnTo>
                  <a:lnTo>
                    <a:pt x="807466" y="471576"/>
                  </a:lnTo>
                  <a:lnTo>
                    <a:pt x="810260" y="471500"/>
                  </a:lnTo>
                  <a:lnTo>
                    <a:pt x="818769" y="468210"/>
                  </a:lnTo>
                  <a:lnTo>
                    <a:pt x="819150" y="467715"/>
                  </a:lnTo>
                  <a:lnTo>
                    <a:pt x="819404" y="467144"/>
                  </a:lnTo>
                  <a:lnTo>
                    <a:pt x="819912" y="465836"/>
                  </a:lnTo>
                  <a:lnTo>
                    <a:pt x="820293" y="465061"/>
                  </a:lnTo>
                  <a:lnTo>
                    <a:pt x="820928" y="462851"/>
                  </a:lnTo>
                  <a:lnTo>
                    <a:pt x="821232" y="461543"/>
                  </a:lnTo>
                  <a:lnTo>
                    <a:pt x="821436" y="460832"/>
                  </a:lnTo>
                  <a:lnTo>
                    <a:pt x="817626" y="456107"/>
                  </a:lnTo>
                  <a:lnTo>
                    <a:pt x="813689" y="456539"/>
                  </a:lnTo>
                  <a:lnTo>
                    <a:pt x="811276" y="456692"/>
                  </a:lnTo>
                  <a:lnTo>
                    <a:pt x="805561" y="456882"/>
                  </a:lnTo>
                  <a:lnTo>
                    <a:pt x="802259" y="456730"/>
                  </a:lnTo>
                  <a:lnTo>
                    <a:pt x="794639" y="455968"/>
                  </a:lnTo>
                  <a:lnTo>
                    <a:pt x="790448" y="455041"/>
                  </a:lnTo>
                  <a:lnTo>
                    <a:pt x="780034" y="451764"/>
                  </a:lnTo>
                  <a:lnTo>
                    <a:pt x="775462" y="449402"/>
                  </a:lnTo>
                  <a:lnTo>
                    <a:pt x="772033" y="446506"/>
                  </a:lnTo>
                  <a:lnTo>
                    <a:pt x="768477" y="443611"/>
                  </a:lnTo>
                  <a:lnTo>
                    <a:pt x="766064" y="440232"/>
                  </a:lnTo>
                  <a:lnTo>
                    <a:pt x="763016" y="432549"/>
                  </a:lnTo>
                  <a:lnTo>
                    <a:pt x="762419" y="428637"/>
                  </a:lnTo>
                  <a:lnTo>
                    <a:pt x="762495" y="426161"/>
                  </a:lnTo>
                  <a:lnTo>
                    <a:pt x="762889" y="419150"/>
                  </a:lnTo>
                  <a:lnTo>
                    <a:pt x="763905" y="414185"/>
                  </a:lnTo>
                  <a:lnTo>
                    <a:pt x="765556" y="408863"/>
                  </a:lnTo>
                  <a:lnTo>
                    <a:pt x="830453" y="429450"/>
                  </a:lnTo>
                  <a:lnTo>
                    <a:pt x="832231" y="429361"/>
                  </a:lnTo>
                  <a:lnTo>
                    <a:pt x="841121" y="412572"/>
                  </a:lnTo>
                  <a:lnTo>
                    <a:pt x="842010" y="407835"/>
                  </a:lnTo>
                  <a:lnTo>
                    <a:pt x="842175" y="400011"/>
                  </a:lnTo>
                  <a:lnTo>
                    <a:pt x="842200" y="395528"/>
                  </a:lnTo>
                  <a:close/>
                </a:path>
                <a:path w="1371600" h="471804">
                  <a:moveTo>
                    <a:pt x="1371600" y="405511"/>
                  </a:moveTo>
                  <a:lnTo>
                    <a:pt x="1363687" y="398373"/>
                  </a:lnTo>
                  <a:lnTo>
                    <a:pt x="1276731" y="319849"/>
                  </a:lnTo>
                  <a:lnTo>
                    <a:pt x="1266520" y="356565"/>
                  </a:lnTo>
                  <a:lnTo>
                    <a:pt x="115265" y="36728"/>
                  </a:lnTo>
                  <a:lnTo>
                    <a:pt x="116687" y="31623"/>
                  </a:lnTo>
                  <a:lnTo>
                    <a:pt x="125476" y="0"/>
                  </a:lnTo>
                  <a:lnTo>
                    <a:pt x="0" y="24511"/>
                  </a:lnTo>
                  <a:lnTo>
                    <a:pt x="94869" y="110159"/>
                  </a:lnTo>
                  <a:lnTo>
                    <a:pt x="105054" y="73482"/>
                  </a:lnTo>
                  <a:lnTo>
                    <a:pt x="1256322" y="393280"/>
                  </a:lnTo>
                  <a:lnTo>
                    <a:pt x="1246124" y="429983"/>
                  </a:lnTo>
                  <a:lnTo>
                    <a:pt x="1371600" y="405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600" y="4195445"/>
              <a:ext cx="152400" cy="12412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81600" y="4195445"/>
              <a:ext cx="152400" cy="1241425"/>
            </a:xfrm>
            <a:custGeom>
              <a:avLst/>
              <a:gdLst/>
              <a:ahLst/>
              <a:cxnLst/>
              <a:rect l="l" t="t" r="r" b="b"/>
              <a:pathLst>
                <a:path w="152400" h="1241425">
                  <a:moveTo>
                    <a:pt x="0" y="1196974"/>
                  </a:moveTo>
                  <a:lnTo>
                    <a:pt x="0" y="0"/>
                  </a:lnTo>
                  <a:lnTo>
                    <a:pt x="152400" y="44322"/>
                  </a:lnTo>
                  <a:lnTo>
                    <a:pt x="152400" y="1241297"/>
                  </a:lnTo>
                  <a:lnTo>
                    <a:pt x="0" y="1196974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600" y="3886200"/>
              <a:ext cx="2057400" cy="354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81600" y="3886200"/>
              <a:ext cx="2057400" cy="354965"/>
            </a:xfrm>
            <a:custGeom>
              <a:avLst/>
              <a:gdLst/>
              <a:ahLst/>
              <a:cxnLst/>
              <a:rect l="l" t="t" r="r" b="b"/>
              <a:pathLst>
                <a:path w="2057400" h="354964">
                  <a:moveTo>
                    <a:pt x="0" y="310133"/>
                  </a:moveTo>
                  <a:lnTo>
                    <a:pt x="152400" y="354456"/>
                  </a:lnTo>
                  <a:lnTo>
                    <a:pt x="2057400" y="44323"/>
                  </a:lnTo>
                  <a:lnTo>
                    <a:pt x="1905000" y="0"/>
                  </a:lnTo>
                  <a:lnTo>
                    <a:pt x="0" y="310133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0" y="4240656"/>
              <a:ext cx="152400" cy="12432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34000" y="4240656"/>
              <a:ext cx="152400" cy="1243330"/>
            </a:xfrm>
            <a:custGeom>
              <a:avLst/>
              <a:gdLst/>
              <a:ahLst/>
              <a:cxnLst/>
              <a:rect l="l" t="t" r="r" b="b"/>
              <a:pathLst>
                <a:path w="152400" h="1243329">
                  <a:moveTo>
                    <a:pt x="0" y="1198753"/>
                  </a:moveTo>
                  <a:lnTo>
                    <a:pt x="0" y="0"/>
                  </a:lnTo>
                  <a:lnTo>
                    <a:pt x="152400" y="44323"/>
                  </a:lnTo>
                  <a:lnTo>
                    <a:pt x="152400" y="1243203"/>
                  </a:lnTo>
                  <a:lnTo>
                    <a:pt x="0" y="1198753"/>
                  </a:lnTo>
                  <a:close/>
                </a:path>
              </a:pathLst>
            </a:custGeom>
            <a:ln w="12700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0" y="3930523"/>
              <a:ext cx="2057400" cy="3544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34000" y="3930523"/>
              <a:ext cx="2057400" cy="354965"/>
            </a:xfrm>
            <a:custGeom>
              <a:avLst/>
              <a:gdLst/>
              <a:ahLst/>
              <a:cxnLst/>
              <a:rect l="l" t="t" r="r" b="b"/>
              <a:pathLst>
                <a:path w="2057400" h="354964">
                  <a:moveTo>
                    <a:pt x="0" y="310133"/>
                  </a:moveTo>
                  <a:lnTo>
                    <a:pt x="152400" y="354456"/>
                  </a:lnTo>
                  <a:lnTo>
                    <a:pt x="2057400" y="44322"/>
                  </a:lnTo>
                  <a:lnTo>
                    <a:pt x="1905000" y="0"/>
                  </a:lnTo>
                  <a:lnTo>
                    <a:pt x="0" y="310133"/>
                  </a:lnTo>
                  <a:close/>
                </a:path>
              </a:pathLst>
            </a:custGeom>
            <a:ln w="12700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400" y="4284979"/>
              <a:ext cx="152400" cy="12432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86400" y="4284979"/>
              <a:ext cx="152400" cy="1243330"/>
            </a:xfrm>
            <a:custGeom>
              <a:avLst/>
              <a:gdLst/>
              <a:ahLst/>
              <a:cxnLst/>
              <a:rect l="l" t="t" r="r" b="b"/>
              <a:pathLst>
                <a:path w="152400" h="1243329">
                  <a:moveTo>
                    <a:pt x="0" y="1198753"/>
                  </a:moveTo>
                  <a:lnTo>
                    <a:pt x="0" y="0"/>
                  </a:lnTo>
                  <a:lnTo>
                    <a:pt x="152400" y="44323"/>
                  </a:lnTo>
                  <a:lnTo>
                    <a:pt x="152400" y="1243203"/>
                  </a:lnTo>
                  <a:lnTo>
                    <a:pt x="0" y="1198753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3974846"/>
              <a:ext cx="2057400" cy="35433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6400" y="3974846"/>
              <a:ext cx="2057400" cy="354330"/>
            </a:xfrm>
            <a:custGeom>
              <a:avLst/>
              <a:gdLst/>
              <a:ahLst/>
              <a:cxnLst/>
              <a:rect l="l" t="t" r="r" b="b"/>
              <a:pathLst>
                <a:path w="2057400" h="354329">
                  <a:moveTo>
                    <a:pt x="0" y="310133"/>
                  </a:moveTo>
                  <a:lnTo>
                    <a:pt x="152400" y="354329"/>
                  </a:lnTo>
                  <a:lnTo>
                    <a:pt x="2057400" y="44322"/>
                  </a:lnTo>
                  <a:lnTo>
                    <a:pt x="1905000" y="0"/>
                  </a:lnTo>
                  <a:lnTo>
                    <a:pt x="0" y="310133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1800" y="5676620"/>
              <a:ext cx="1905000" cy="44601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53200" y="4284979"/>
              <a:ext cx="1905000" cy="1506220"/>
            </a:xfrm>
            <a:custGeom>
              <a:avLst/>
              <a:gdLst/>
              <a:ahLst/>
              <a:cxnLst/>
              <a:rect l="l" t="t" r="r" b="b"/>
              <a:pathLst>
                <a:path w="1905000" h="1506220">
                  <a:moveTo>
                    <a:pt x="1905000" y="0"/>
                  </a:moveTo>
                  <a:lnTo>
                    <a:pt x="0" y="310007"/>
                  </a:lnTo>
                  <a:lnTo>
                    <a:pt x="0" y="1506220"/>
                  </a:lnTo>
                  <a:lnTo>
                    <a:pt x="1905000" y="1196086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B16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53200" y="4284979"/>
              <a:ext cx="1905000" cy="1506220"/>
            </a:xfrm>
            <a:custGeom>
              <a:avLst/>
              <a:gdLst/>
              <a:ahLst/>
              <a:cxnLst/>
              <a:rect l="l" t="t" r="r" b="b"/>
              <a:pathLst>
                <a:path w="1905000" h="1506220">
                  <a:moveTo>
                    <a:pt x="0" y="1506220"/>
                  </a:moveTo>
                  <a:lnTo>
                    <a:pt x="1905000" y="1196086"/>
                  </a:lnTo>
                  <a:lnTo>
                    <a:pt x="1905000" y="0"/>
                  </a:lnTo>
                  <a:lnTo>
                    <a:pt x="0" y="310007"/>
                  </a:lnTo>
                  <a:lnTo>
                    <a:pt x="0" y="1506220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43800" y="5038089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38100" y="0"/>
                  </a:moveTo>
                  <a:lnTo>
                    <a:pt x="23252" y="1738"/>
                  </a:lnTo>
                  <a:lnTo>
                    <a:pt x="11144" y="6477"/>
                  </a:lnTo>
                  <a:lnTo>
                    <a:pt x="2988" y="13501"/>
                  </a:lnTo>
                  <a:lnTo>
                    <a:pt x="0" y="22098"/>
                  </a:lnTo>
                  <a:lnTo>
                    <a:pt x="2988" y="30767"/>
                  </a:lnTo>
                  <a:lnTo>
                    <a:pt x="11144" y="37830"/>
                  </a:lnTo>
                  <a:lnTo>
                    <a:pt x="23252" y="42582"/>
                  </a:lnTo>
                  <a:lnTo>
                    <a:pt x="38100" y="44323"/>
                  </a:lnTo>
                  <a:lnTo>
                    <a:pt x="52947" y="42582"/>
                  </a:lnTo>
                  <a:lnTo>
                    <a:pt x="65055" y="37830"/>
                  </a:lnTo>
                  <a:lnTo>
                    <a:pt x="73211" y="30767"/>
                  </a:lnTo>
                  <a:lnTo>
                    <a:pt x="76200" y="22098"/>
                  </a:lnTo>
                  <a:lnTo>
                    <a:pt x="73211" y="13501"/>
                  </a:lnTo>
                  <a:lnTo>
                    <a:pt x="65055" y="6477"/>
                  </a:lnTo>
                  <a:lnTo>
                    <a:pt x="52947" y="173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3800" y="5038089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0" y="22098"/>
                  </a:moveTo>
                  <a:lnTo>
                    <a:pt x="2988" y="13501"/>
                  </a:lnTo>
                  <a:lnTo>
                    <a:pt x="11144" y="6477"/>
                  </a:lnTo>
                  <a:lnTo>
                    <a:pt x="23252" y="1738"/>
                  </a:lnTo>
                  <a:lnTo>
                    <a:pt x="38100" y="0"/>
                  </a:lnTo>
                  <a:lnTo>
                    <a:pt x="52947" y="1738"/>
                  </a:lnTo>
                  <a:lnTo>
                    <a:pt x="65055" y="6476"/>
                  </a:lnTo>
                  <a:lnTo>
                    <a:pt x="73211" y="13501"/>
                  </a:lnTo>
                  <a:lnTo>
                    <a:pt x="76200" y="22098"/>
                  </a:lnTo>
                  <a:lnTo>
                    <a:pt x="73211" y="30767"/>
                  </a:lnTo>
                  <a:lnTo>
                    <a:pt x="65055" y="37830"/>
                  </a:lnTo>
                  <a:lnTo>
                    <a:pt x="52947" y="42582"/>
                  </a:lnTo>
                  <a:lnTo>
                    <a:pt x="38100" y="44323"/>
                  </a:lnTo>
                  <a:lnTo>
                    <a:pt x="23252" y="42582"/>
                  </a:lnTo>
                  <a:lnTo>
                    <a:pt x="11144" y="37830"/>
                  </a:lnTo>
                  <a:lnTo>
                    <a:pt x="2988" y="30767"/>
                  </a:lnTo>
                  <a:lnTo>
                    <a:pt x="0" y="22098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96200" y="5082413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38100" y="0"/>
                  </a:moveTo>
                  <a:lnTo>
                    <a:pt x="23252" y="1738"/>
                  </a:lnTo>
                  <a:lnTo>
                    <a:pt x="11144" y="6477"/>
                  </a:lnTo>
                  <a:lnTo>
                    <a:pt x="2988" y="13501"/>
                  </a:lnTo>
                  <a:lnTo>
                    <a:pt x="0" y="22098"/>
                  </a:lnTo>
                  <a:lnTo>
                    <a:pt x="2988" y="30694"/>
                  </a:lnTo>
                  <a:lnTo>
                    <a:pt x="11144" y="37718"/>
                  </a:lnTo>
                  <a:lnTo>
                    <a:pt x="23252" y="42457"/>
                  </a:lnTo>
                  <a:lnTo>
                    <a:pt x="38100" y="44195"/>
                  </a:lnTo>
                  <a:lnTo>
                    <a:pt x="52947" y="42457"/>
                  </a:lnTo>
                  <a:lnTo>
                    <a:pt x="65055" y="37718"/>
                  </a:lnTo>
                  <a:lnTo>
                    <a:pt x="73211" y="30694"/>
                  </a:lnTo>
                  <a:lnTo>
                    <a:pt x="76200" y="22098"/>
                  </a:lnTo>
                  <a:lnTo>
                    <a:pt x="73211" y="13501"/>
                  </a:lnTo>
                  <a:lnTo>
                    <a:pt x="65055" y="6477"/>
                  </a:lnTo>
                  <a:lnTo>
                    <a:pt x="52947" y="173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96200" y="5082413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0" y="22098"/>
                  </a:moveTo>
                  <a:lnTo>
                    <a:pt x="2988" y="13501"/>
                  </a:lnTo>
                  <a:lnTo>
                    <a:pt x="11144" y="6477"/>
                  </a:lnTo>
                  <a:lnTo>
                    <a:pt x="23252" y="1738"/>
                  </a:lnTo>
                  <a:lnTo>
                    <a:pt x="38100" y="0"/>
                  </a:lnTo>
                  <a:lnTo>
                    <a:pt x="52947" y="1738"/>
                  </a:lnTo>
                  <a:lnTo>
                    <a:pt x="65055" y="6476"/>
                  </a:lnTo>
                  <a:lnTo>
                    <a:pt x="73211" y="13501"/>
                  </a:lnTo>
                  <a:lnTo>
                    <a:pt x="76200" y="22098"/>
                  </a:lnTo>
                  <a:lnTo>
                    <a:pt x="73211" y="30694"/>
                  </a:lnTo>
                  <a:lnTo>
                    <a:pt x="65055" y="37718"/>
                  </a:lnTo>
                  <a:lnTo>
                    <a:pt x="52947" y="42457"/>
                  </a:lnTo>
                  <a:lnTo>
                    <a:pt x="38100" y="44195"/>
                  </a:lnTo>
                  <a:lnTo>
                    <a:pt x="23252" y="42457"/>
                  </a:lnTo>
                  <a:lnTo>
                    <a:pt x="11144" y="37718"/>
                  </a:lnTo>
                  <a:lnTo>
                    <a:pt x="2988" y="30694"/>
                  </a:lnTo>
                  <a:lnTo>
                    <a:pt x="0" y="22098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48600" y="5126608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38100" y="0"/>
                  </a:moveTo>
                  <a:lnTo>
                    <a:pt x="23252" y="1758"/>
                  </a:lnTo>
                  <a:lnTo>
                    <a:pt x="11144" y="6540"/>
                  </a:lnTo>
                  <a:lnTo>
                    <a:pt x="2988" y="13608"/>
                  </a:lnTo>
                  <a:lnTo>
                    <a:pt x="0" y="22225"/>
                  </a:lnTo>
                  <a:lnTo>
                    <a:pt x="2988" y="30821"/>
                  </a:lnTo>
                  <a:lnTo>
                    <a:pt x="11144" y="37846"/>
                  </a:lnTo>
                  <a:lnTo>
                    <a:pt x="23252" y="42584"/>
                  </a:lnTo>
                  <a:lnTo>
                    <a:pt x="38100" y="44323"/>
                  </a:lnTo>
                  <a:lnTo>
                    <a:pt x="52947" y="42584"/>
                  </a:lnTo>
                  <a:lnTo>
                    <a:pt x="65055" y="37846"/>
                  </a:lnTo>
                  <a:lnTo>
                    <a:pt x="73211" y="30821"/>
                  </a:lnTo>
                  <a:lnTo>
                    <a:pt x="76200" y="22225"/>
                  </a:lnTo>
                  <a:lnTo>
                    <a:pt x="73211" y="13608"/>
                  </a:lnTo>
                  <a:lnTo>
                    <a:pt x="65055" y="6540"/>
                  </a:lnTo>
                  <a:lnTo>
                    <a:pt x="52947" y="175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48600" y="5126608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0" y="22225"/>
                  </a:moveTo>
                  <a:lnTo>
                    <a:pt x="2988" y="13608"/>
                  </a:lnTo>
                  <a:lnTo>
                    <a:pt x="11144" y="6540"/>
                  </a:lnTo>
                  <a:lnTo>
                    <a:pt x="23252" y="1758"/>
                  </a:lnTo>
                  <a:lnTo>
                    <a:pt x="38100" y="0"/>
                  </a:lnTo>
                  <a:lnTo>
                    <a:pt x="52947" y="1758"/>
                  </a:lnTo>
                  <a:lnTo>
                    <a:pt x="65055" y="6540"/>
                  </a:lnTo>
                  <a:lnTo>
                    <a:pt x="73211" y="13608"/>
                  </a:lnTo>
                  <a:lnTo>
                    <a:pt x="76200" y="22225"/>
                  </a:lnTo>
                  <a:lnTo>
                    <a:pt x="73211" y="30821"/>
                  </a:lnTo>
                  <a:lnTo>
                    <a:pt x="65055" y="37846"/>
                  </a:lnTo>
                  <a:lnTo>
                    <a:pt x="52947" y="42584"/>
                  </a:lnTo>
                  <a:lnTo>
                    <a:pt x="38100" y="44323"/>
                  </a:lnTo>
                  <a:lnTo>
                    <a:pt x="23252" y="42584"/>
                  </a:lnTo>
                  <a:lnTo>
                    <a:pt x="11144" y="37846"/>
                  </a:lnTo>
                  <a:lnTo>
                    <a:pt x="2988" y="30821"/>
                  </a:lnTo>
                  <a:lnTo>
                    <a:pt x="0" y="22225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76800" y="4107688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38100" y="0"/>
                  </a:moveTo>
                  <a:lnTo>
                    <a:pt x="23252" y="1740"/>
                  </a:lnTo>
                  <a:lnTo>
                    <a:pt x="11144" y="6492"/>
                  </a:lnTo>
                  <a:lnTo>
                    <a:pt x="2988" y="13555"/>
                  </a:lnTo>
                  <a:lnTo>
                    <a:pt x="0" y="22225"/>
                  </a:lnTo>
                  <a:lnTo>
                    <a:pt x="2988" y="30821"/>
                  </a:lnTo>
                  <a:lnTo>
                    <a:pt x="11144" y="37846"/>
                  </a:lnTo>
                  <a:lnTo>
                    <a:pt x="23252" y="42584"/>
                  </a:lnTo>
                  <a:lnTo>
                    <a:pt x="38100" y="44323"/>
                  </a:lnTo>
                  <a:lnTo>
                    <a:pt x="52947" y="42584"/>
                  </a:lnTo>
                  <a:lnTo>
                    <a:pt x="65055" y="37846"/>
                  </a:lnTo>
                  <a:lnTo>
                    <a:pt x="73211" y="30821"/>
                  </a:lnTo>
                  <a:lnTo>
                    <a:pt x="76200" y="22225"/>
                  </a:lnTo>
                  <a:lnTo>
                    <a:pt x="73211" y="13555"/>
                  </a:lnTo>
                  <a:lnTo>
                    <a:pt x="65055" y="6492"/>
                  </a:lnTo>
                  <a:lnTo>
                    <a:pt x="52947" y="174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76800" y="4107688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0" y="22225"/>
                  </a:moveTo>
                  <a:lnTo>
                    <a:pt x="2988" y="13555"/>
                  </a:lnTo>
                  <a:lnTo>
                    <a:pt x="11144" y="6492"/>
                  </a:lnTo>
                  <a:lnTo>
                    <a:pt x="23252" y="1740"/>
                  </a:lnTo>
                  <a:lnTo>
                    <a:pt x="38100" y="0"/>
                  </a:lnTo>
                  <a:lnTo>
                    <a:pt x="52947" y="1740"/>
                  </a:lnTo>
                  <a:lnTo>
                    <a:pt x="65055" y="6492"/>
                  </a:lnTo>
                  <a:lnTo>
                    <a:pt x="73211" y="13555"/>
                  </a:lnTo>
                  <a:lnTo>
                    <a:pt x="76200" y="22225"/>
                  </a:lnTo>
                  <a:lnTo>
                    <a:pt x="73211" y="30821"/>
                  </a:lnTo>
                  <a:lnTo>
                    <a:pt x="65055" y="37845"/>
                  </a:lnTo>
                  <a:lnTo>
                    <a:pt x="52947" y="42584"/>
                  </a:lnTo>
                  <a:lnTo>
                    <a:pt x="38100" y="44323"/>
                  </a:lnTo>
                  <a:lnTo>
                    <a:pt x="23252" y="42584"/>
                  </a:lnTo>
                  <a:lnTo>
                    <a:pt x="11144" y="37846"/>
                  </a:lnTo>
                  <a:lnTo>
                    <a:pt x="2988" y="30821"/>
                  </a:lnTo>
                  <a:lnTo>
                    <a:pt x="0" y="22225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200" y="4152011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38100" y="0"/>
                  </a:moveTo>
                  <a:lnTo>
                    <a:pt x="23252" y="1738"/>
                  </a:lnTo>
                  <a:lnTo>
                    <a:pt x="11144" y="6476"/>
                  </a:lnTo>
                  <a:lnTo>
                    <a:pt x="2988" y="13501"/>
                  </a:lnTo>
                  <a:lnTo>
                    <a:pt x="0" y="22097"/>
                  </a:lnTo>
                  <a:lnTo>
                    <a:pt x="2988" y="30767"/>
                  </a:lnTo>
                  <a:lnTo>
                    <a:pt x="11144" y="37830"/>
                  </a:lnTo>
                  <a:lnTo>
                    <a:pt x="23252" y="42582"/>
                  </a:lnTo>
                  <a:lnTo>
                    <a:pt x="38100" y="44322"/>
                  </a:lnTo>
                  <a:lnTo>
                    <a:pt x="52947" y="42582"/>
                  </a:lnTo>
                  <a:lnTo>
                    <a:pt x="65055" y="37830"/>
                  </a:lnTo>
                  <a:lnTo>
                    <a:pt x="73211" y="30767"/>
                  </a:lnTo>
                  <a:lnTo>
                    <a:pt x="76200" y="22097"/>
                  </a:lnTo>
                  <a:lnTo>
                    <a:pt x="73211" y="13501"/>
                  </a:lnTo>
                  <a:lnTo>
                    <a:pt x="65055" y="6476"/>
                  </a:lnTo>
                  <a:lnTo>
                    <a:pt x="52947" y="173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9200" y="4152011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0" y="22097"/>
                  </a:moveTo>
                  <a:lnTo>
                    <a:pt x="2988" y="13501"/>
                  </a:lnTo>
                  <a:lnTo>
                    <a:pt x="11144" y="6476"/>
                  </a:lnTo>
                  <a:lnTo>
                    <a:pt x="23252" y="1738"/>
                  </a:lnTo>
                  <a:lnTo>
                    <a:pt x="38100" y="0"/>
                  </a:lnTo>
                  <a:lnTo>
                    <a:pt x="52947" y="1738"/>
                  </a:lnTo>
                  <a:lnTo>
                    <a:pt x="65055" y="6476"/>
                  </a:lnTo>
                  <a:lnTo>
                    <a:pt x="73211" y="13501"/>
                  </a:lnTo>
                  <a:lnTo>
                    <a:pt x="76200" y="22097"/>
                  </a:lnTo>
                  <a:lnTo>
                    <a:pt x="73211" y="30767"/>
                  </a:lnTo>
                  <a:lnTo>
                    <a:pt x="65055" y="37830"/>
                  </a:lnTo>
                  <a:lnTo>
                    <a:pt x="52947" y="42582"/>
                  </a:lnTo>
                  <a:lnTo>
                    <a:pt x="38100" y="44322"/>
                  </a:lnTo>
                  <a:lnTo>
                    <a:pt x="23252" y="42582"/>
                  </a:lnTo>
                  <a:lnTo>
                    <a:pt x="11144" y="37830"/>
                  </a:lnTo>
                  <a:lnTo>
                    <a:pt x="2988" y="30767"/>
                  </a:lnTo>
                  <a:lnTo>
                    <a:pt x="0" y="22097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800" y="4329176"/>
              <a:ext cx="152400" cy="12396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38800" y="4329176"/>
              <a:ext cx="152400" cy="1240155"/>
            </a:xfrm>
            <a:custGeom>
              <a:avLst/>
              <a:gdLst/>
              <a:ahLst/>
              <a:cxnLst/>
              <a:rect l="l" t="t" r="r" b="b"/>
              <a:pathLst>
                <a:path w="152400" h="1240154">
                  <a:moveTo>
                    <a:pt x="0" y="1195324"/>
                  </a:moveTo>
                  <a:lnTo>
                    <a:pt x="0" y="0"/>
                  </a:lnTo>
                  <a:lnTo>
                    <a:pt x="152400" y="44323"/>
                  </a:lnTo>
                  <a:lnTo>
                    <a:pt x="152400" y="1239647"/>
                  </a:lnTo>
                  <a:lnTo>
                    <a:pt x="0" y="1195324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800" y="4019169"/>
              <a:ext cx="2057400" cy="3543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38800" y="4019169"/>
              <a:ext cx="2057400" cy="354330"/>
            </a:xfrm>
            <a:custGeom>
              <a:avLst/>
              <a:gdLst/>
              <a:ahLst/>
              <a:cxnLst/>
              <a:rect l="l" t="t" r="r" b="b"/>
              <a:pathLst>
                <a:path w="2057400" h="354329">
                  <a:moveTo>
                    <a:pt x="0" y="310006"/>
                  </a:moveTo>
                  <a:lnTo>
                    <a:pt x="152400" y="354329"/>
                  </a:lnTo>
                  <a:lnTo>
                    <a:pt x="2057400" y="44195"/>
                  </a:lnTo>
                  <a:lnTo>
                    <a:pt x="1905000" y="0"/>
                  </a:lnTo>
                  <a:lnTo>
                    <a:pt x="0" y="310006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91200" y="4373498"/>
              <a:ext cx="152400" cy="123957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791200" y="4373498"/>
              <a:ext cx="152400" cy="1240155"/>
            </a:xfrm>
            <a:custGeom>
              <a:avLst/>
              <a:gdLst/>
              <a:ahLst/>
              <a:cxnLst/>
              <a:rect l="l" t="t" r="r" b="b"/>
              <a:pathLst>
                <a:path w="152400" h="1240154">
                  <a:moveTo>
                    <a:pt x="0" y="1195323"/>
                  </a:moveTo>
                  <a:lnTo>
                    <a:pt x="0" y="0"/>
                  </a:lnTo>
                  <a:lnTo>
                    <a:pt x="152400" y="44323"/>
                  </a:lnTo>
                  <a:lnTo>
                    <a:pt x="152400" y="1239570"/>
                  </a:lnTo>
                  <a:lnTo>
                    <a:pt x="0" y="1195323"/>
                  </a:lnTo>
                  <a:close/>
                </a:path>
              </a:pathLst>
            </a:custGeom>
            <a:ln w="12700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1200" y="4064380"/>
              <a:ext cx="2057400" cy="35534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791200" y="4064380"/>
              <a:ext cx="2057400" cy="355600"/>
            </a:xfrm>
            <a:custGeom>
              <a:avLst/>
              <a:gdLst/>
              <a:ahLst/>
              <a:cxnLst/>
              <a:rect l="l" t="t" r="r" b="b"/>
              <a:pathLst>
                <a:path w="2057400" h="355600">
                  <a:moveTo>
                    <a:pt x="0" y="310896"/>
                  </a:moveTo>
                  <a:lnTo>
                    <a:pt x="152400" y="355346"/>
                  </a:lnTo>
                  <a:lnTo>
                    <a:pt x="2057400" y="44323"/>
                  </a:lnTo>
                  <a:lnTo>
                    <a:pt x="1905000" y="0"/>
                  </a:lnTo>
                  <a:lnTo>
                    <a:pt x="0" y="310896"/>
                  </a:lnTo>
                  <a:close/>
                </a:path>
              </a:pathLst>
            </a:custGeom>
            <a:ln w="12700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3600" y="4417822"/>
              <a:ext cx="152400" cy="123861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943600" y="4417822"/>
              <a:ext cx="152400" cy="1238885"/>
            </a:xfrm>
            <a:custGeom>
              <a:avLst/>
              <a:gdLst/>
              <a:ahLst/>
              <a:cxnLst/>
              <a:rect l="l" t="t" r="r" b="b"/>
              <a:pathLst>
                <a:path w="152400" h="1238885">
                  <a:moveTo>
                    <a:pt x="0" y="1194384"/>
                  </a:moveTo>
                  <a:lnTo>
                    <a:pt x="0" y="0"/>
                  </a:lnTo>
                  <a:lnTo>
                    <a:pt x="152400" y="44195"/>
                  </a:lnTo>
                  <a:lnTo>
                    <a:pt x="152400" y="1238618"/>
                  </a:lnTo>
                  <a:lnTo>
                    <a:pt x="0" y="1194384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3600" y="4108577"/>
              <a:ext cx="2057400" cy="35534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943600" y="4108577"/>
              <a:ext cx="2057400" cy="355600"/>
            </a:xfrm>
            <a:custGeom>
              <a:avLst/>
              <a:gdLst/>
              <a:ahLst/>
              <a:cxnLst/>
              <a:rect l="l" t="t" r="r" b="b"/>
              <a:pathLst>
                <a:path w="2057400" h="355600">
                  <a:moveTo>
                    <a:pt x="0" y="311023"/>
                  </a:moveTo>
                  <a:lnTo>
                    <a:pt x="152400" y="355346"/>
                  </a:lnTo>
                  <a:lnTo>
                    <a:pt x="2057400" y="44450"/>
                  </a:lnTo>
                  <a:lnTo>
                    <a:pt x="1905000" y="0"/>
                  </a:lnTo>
                  <a:lnTo>
                    <a:pt x="0" y="311023"/>
                  </a:lnTo>
                  <a:close/>
                </a:path>
              </a:pathLst>
            </a:custGeom>
            <a:ln w="9524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6000" y="4461255"/>
              <a:ext cx="152400" cy="124133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96000" y="4461255"/>
              <a:ext cx="152400" cy="1241425"/>
            </a:xfrm>
            <a:custGeom>
              <a:avLst/>
              <a:gdLst/>
              <a:ahLst/>
              <a:cxnLst/>
              <a:rect l="l" t="t" r="r" b="b"/>
              <a:pathLst>
                <a:path w="152400" h="1241425">
                  <a:moveTo>
                    <a:pt x="0" y="1197000"/>
                  </a:moveTo>
                  <a:lnTo>
                    <a:pt x="0" y="0"/>
                  </a:lnTo>
                  <a:lnTo>
                    <a:pt x="152400" y="44323"/>
                  </a:lnTo>
                  <a:lnTo>
                    <a:pt x="152400" y="1241336"/>
                  </a:lnTo>
                  <a:lnTo>
                    <a:pt x="0" y="1197000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6000" y="4150106"/>
              <a:ext cx="2057400" cy="35534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96000" y="4150106"/>
              <a:ext cx="2057400" cy="355600"/>
            </a:xfrm>
            <a:custGeom>
              <a:avLst/>
              <a:gdLst/>
              <a:ahLst/>
              <a:cxnLst/>
              <a:rect l="l" t="t" r="r" b="b"/>
              <a:pathLst>
                <a:path w="2057400" h="355600">
                  <a:moveTo>
                    <a:pt x="0" y="311023"/>
                  </a:moveTo>
                  <a:lnTo>
                    <a:pt x="152400" y="355346"/>
                  </a:lnTo>
                  <a:lnTo>
                    <a:pt x="2057400" y="44450"/>
                  </a:lnTo>
                  <a:lnTo>
                    <a:pt x="1905000" y="0"/>
                  </a:lnTo>
                  <a:lnTo>
                    <a:pt x="0" y="311023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8400" y="4505451"/>
              <a:ext cx="152400" cy="124145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48400" y="4505451"/>
              <a:ext cx="152400" cy="1242060"/>
            </a:xfrm>
            <a:custGeom>
              <a:avLst/>
              <a:gdLst/>
              <a:ahLst/>
              <a:cxnLst/>
              <a:rect l="l" t="t" r="r" b="b"/>
              <a:pathLst>
                <a:path w="152400" h="1242060">
                  <a:moveTo>
                    <a:pt x="0" y="1197114"/>
                  </a:moveTo>
                  <a:lnTo>
                    <a:pt x="0" y="0"/>
                  </a:lnTo>
                  <a:lnTo>
                    <a:pt x="152400" y="44450"/>
                  </a:lnTo>
                  <a:lnTo>
                    <a:pt x="152400" y="1241450"/>
                  </a:lnTo>
                  <a:lnTo>
                    <a:pt x="0" y="1197114"/>
                  </a:lnTo>
                  <a:close/>
                </a:path>
              </a:pathLst>
            </a:custGeom>
            <a:ln w="12700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8400" y="4194429"/>
              <a:ext cx="2057400" cy="35534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48400" y="4194429"/>
              <a:ext cx="2057400" cy="355600"/>
            </a:xfrm>
            <a:custGeom>
              <a:avLst/>
              <a:gdLst/>
              <a:ahLst/>
              <a:cxnLst/>
              <a:rect l="l" t="t" r="r" b="b"/>
              <a:pathLst>
                <a:path w="2057400" h="355600">
                  <a:moveTo>
                    <a:pt x="0" y="311023"/>
                  </a:moveTo>
                  <a:lnTo>
                    <a:pt x="152400" y="355346"/>
                  </a:lnTo>
                  <a:lnTo>
                    <a:pt x="2057400" y="44450"/>
                  </a:lnTo>
                  <a:lnTo>
                    <a:pt x="1905000" y="0"/>
                  </a:lnTo>
                  <a:lnTo>
                    <a:pt x="0" y="311023"/>
                  </a:lnTo>
                  <a:close/>
                </a:path>
              </a:pathLst>
            </a:custGeom>
            <a:ln w="12700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00800" y="4549775"/>
              <a:ext cx="152400" cy="124142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400800" y="4549775"/>
              <a:ext cx="152400" cy="1241425"/>
            </a:xfrm>
            <a:custGeom>
              <a:avLst/>
              <a:gdLst/>
              <a:ahLst/>
              <a:cxnLst/>
              <a:rect l="l" t="t" r="r" b="b"/>
              <a:pathLst>
                <a:path w="152400" h="1241425">
                  <a:moveTo>
                    <a:pt x="0" y="1197089"/>
                  </a:moveTo>
                  <a:lnTo>
                    <a:pt x="0" y="0"/>
                  </a:lnTo>
                  <a:lnTo>
                    <a:pt x="152400" y="44323"/>
                  </a:lnTo>
                  <a:lnTo>
                    <a:pt x="152400" y="1241425"/>
                  </a:lnTo>
                  <a:lnTo>
                    <a:pt x="0" y="1197089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156072" y="4489830"/>
            <a:ext cx="1397635" cy="100774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367030">
              <a:lnSpc>
                <a:spcPts val="112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60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 marL="322580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marL="278130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233679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 marL="189865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marL="145415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100965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 marL="56515">
              <a:lnSpc>
                <a:spcPts val="120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200" b="1" spc="-5" dirty="0">
                <a:solidFill>
                  <a:srgbClr val="DFE2E4"/>
                </a:solidFill>
                <a:latin typeface="Calibri"/>
                <a:cs typeface="Calibri"/>
              </a:rPr>
              <a:t>Channel</a:t>
            </a:r>
            <a:r>
              <a:rPr sz="1200" b="1" spc="-3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FE2E4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719637" y="4058602"/>
            <a:ext cx="85725" cy="53975"/>
            <a:chOff x="4719637" y="4058602"/>
            <a:chExt cx="85725" cy="53975"/>
          </a:xfrm>
        </p:grpSpPr>
        <p:sp>
          <p:nvSpPr>
            <p:cNvPr id="59" name="object 59"/>
            <p:cNvSpPr/>
            <p:nvPr/>
          </p:nvSpPr>
          <p:spPr>
            <a:xfrm>
              <a:off x="4724400" y="4063365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38100" y="0"/>
                  </a:moveTo>
                  <a:lnTo>
                    <a:pt x="23252" y="1740"/>
                  </a:lnTo>
                  <a:lnTo>
                    <a:pt x="11144" y="6492"/>
                  </a:lnTo>
                  <a:lnTo>
                    <a:pt x="2988" y="13555"/>
                  </a:lnTo>
                  <a:lnTo>
                    <a:pt x="0" y="22225"/>
                  </a:lnTo>
                  <a:lnTo>
                    <a:pt x="2988" y="30821"/>
                  </a:lnTo>
                  <a:lnTo>
                    <a:pt x="11144" y="37846"/>
                  </a:lnTo>
                  <a:lnTo>
                    <a:pt x="23252" y="42584"/>
                  </a:lnTo>
                  <a:lnTo>
                    <a:pt x="38100" y="44323"/>
                  </a:lnTo>
                  <a:lnTo>
                    <a:pt x="52947" y="42584"/>
                  </a:lnTo>
                  <a:lnTo>
                    <a:pt x="65055" y="37846"/>
                  </a:lnTo>
                  <a:lnTo>
                    <a:pt x="73211" y="30821"/>
                  </a:lnTo>
                  <a:lnTo>
                    <a:pt x="76200" y="22225"/>
                  </a:lnTo>
                  <a:lnTo>
                    <a:pt x="73211" y="13555"/>
                  </a:lnTo>
                  <a:lnTo>
                    <a:pt x="65055" y="6492"/>
                  </a:lnTo>
                  <a:lnTo>
                    <a:pt x="52947" y="174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724400" y="4063365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0" y="22225"/>
                  </a:moveTo>
                  <a:lnTo>
                    <a:pt x="2988" y="13555"/>
                  </a:lnTo>
                  <a:lnTo>
                    <a:pt x="11144" y="6492"/>
                  </a:lnTo>
                  <a:lnTo>
                    <a:pt x="23252" y="1740"/>
                  </a:lnTo>
                  <a:lnTo>
                    <a:pt x="38100" y="0"/>
                  </a:lnTo>
                  <a:lnTo>
                    <a:pt x="52947" y="1740"/>
                  </a:lnTo>
                  <a:lnTo>
                    <a:pt x="65055" y="6492"/>
                  </a:lnTo>
                  <a:lnTo>
                    <a:pt x="73211" y="13555"/>
                  </a:lnTo>
                  <a:lnTo>
                    <a:pt x="76200" y="22225"/>
                  </a:lnTo>
                  <a:lnTo>
                    <a:pt x="73211" y="30821"/>
                  </a:lnTo>
                  <a:lnTo>
                    <a:pt x="65055" y="37845"/>
                  </a:lnTo>
                  <a:lnTo>
                    <a:pt x="52947" y="42584"/>
                  </a:lnTo>
                  <a:lnTo>
                    <a:pt x="38100" y="44323"/>
                  </a:lnTo>
                  <a:lnTo>
                    <a:pt x="23252" y="42584"/>
                  </a:lnTo>
                  <a:lnTo>
                    <a:pt x="11144" y="37846"/>
                  </a:lnTo>
                  <a:lnTo>
                    <a:pt x="2988" y="30821"/>
                  </a:lnTo>
                  <a:lnTo>
                    <a:pt x="0" y="22225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396037" y="4235894"/>
            <a:ext cx="2066925" cy="363855"/>
            <a:chOff x="6396037" y="4235894"/>
            <a:chExt cx="2066925" cy="363855"/>
          </a:xfrm>
        </p:grpSpPr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00800" y="4240657"/>
              <a:ext cx="2057400" cy="35433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400800" y="4240657"/>
              <a:ext cx="2057400" cy="354330"/>
            </a:xfrm>
            <a:custGeom>
              <a:avLst/>
              <a:gdLst/>
              <a:ahLst/>
              <a:cxnLst/>
              <a:rect l="l" t="t" r="r" b="b"/>
              <a:pathLst>
                <a:path w="2057400" h="354329">
                  <a:moveTo>
                    <a:pt x="0" y="310134"/>
                  </a:moveTo>
                  <a:lnTo>
                    <a:pt x="152400" y="354330"/>
                  </a:lnTo>
                  <a:lnTo>
                    <a:pt x="2057400" y="44323"/>
                  </a:lnTo>
                  <a:lnTo>
                    <a:pt x="1905000" y="0"/>
                  </a:lnTo>
                  <a:lnTo>
                    <a:pt x="0" y="310134"/>
                  </a:lnTo>
                  <a:close/>
                </a:path>
              </a:pathLst>
            </a:custGeom>
            <a:ln w="9525">
              <a:solidFill>
                <a:srgbClr val="DFE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205037" y="1443037"/>
            <a:ext cx="3129280" cy="1838325"/>
            <a:chOff x="2205037" y="1443037"/>
            <a:chExt cx="3129280" cy="1838325"/>
          </a:xfrm>
        </p:grpSpPr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76800" y="2133600"/>
              <a:ext cx="228600" cy="4572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48200" y="2133600"/>
              <a:ext cx="228600" cy="457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05400" y="2133600"/>
              <a:ext cx="228600" cy="4572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209800" y="1447800"/>
              <a:ext cx="457200" cy="1828800"/>
            </a:xfrm>
            <a:custGeom>
              <a:avLst/>
              <a:gdLst/>
              <a:ahLst/>
              <a:cxnLst/>
              <a:rect l="l" t="t" r="r" b="b"/>
              <a:pathLst>
                <a:path w="457200" h="1828800">
                  <a:moveTo>
                    <a:pt x="0" y="0"/>
                  </a:moveTo>
                  <a:lnTo>
                    <a:pt x="0" y="1828800"/>
                  </a:lnTo>
                  <a:lnTo>
                    <a:pt x="457200" y="1603375"/>
                  </a:lnTo>
                  <a:lnTo>
                    <a:pt x="457200" y="225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09800" y="1447800"/>
              <a:ext cx="457200" cy="1828800"/>
            </a:xfrm>
            <a:custGeom>
              <a:avLst/>
              <a:gdLst/>
              <a:ahLst/>
              <a:cxnLst/>
              <a:rect l="l" t="t" r="r" b="b"/>
              <a:pathLst>
                <a:path w="457200" h="1828800">
                  <a:moveTo>
                    <a:pt x="0" y="1828800"/>
                  </a:moveTo>
                  <a:lnTo>
                    <a:pt x="457200" y="1603375"/>
                  </a:lnTo>
                  <a:lnTo>
                    <a:pt x="457200" y="225425"/>
                  </a:lnTo>
                  <a:lnTo>
                    <a:pt x="0" y="0"/>
                  </a:lnTo>
                  <a:lnTo>
                    <a:pt x="0" y="1828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62037" y="1519237"/>
            <a:ext cx="390525" cy="390525"/>
            <a:chOff x="1062037" y="1519237"/>
            <a:chExt cx="390525" cy="390525"/>
          </a:xfrm>
        </p:grpSpPr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800" y="1524000"/>
              <a:ext cx="381000" cy="3810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66800" y="1524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99719" y="271399"/>
                  </a:moveTo>
                  <a:lnTo>
                    <a:pt x="299719" y="239013"/>
                  </a:lnTo>
                  <a:lnTo>
                    <a:pt x="344550" y="239013"/>
                  </a:lnTo>
                  <a:lnTo>
                    <a:pt x="344550" y="189229"/>
                  </a:lnTo>
                  <a:lnTo>
                    <a:pt x="344550" y="119507"/>
                  </a:lnTo>
                  <a:lnTo>
                    <a:pt x="344550" y="0"/>
                  </a:lnTo>
                  <a:lnTo>
                    <a:pt x="190500" y="0"/>
                  </a:lnTo>
                  <a:lnTo>
                    <a:pt x="36423" y="0"/>
                  </a:lnTo>
                  <a:lnTo>
                    <a:pt x="36423" y="119507"/>
                  </a:lnTo>
                  <a:lnTo>
                    <a:pt x="36423" y="189229"/>
                  </a:lnTo>
                  <a:lnTo>
                    <a:pt x="36423" y="239013"/>
                  </a:lnTo>
                  <a:lnTo>
                    <a:pt x="81241" y="239013"/>
                  </a:lnTo>
                  <a:lnTo>
                    <a:pt x="81241" y="271399"/>
                  </a:lnTo>
                  <a:lnTo>
                    <a:pt x="0" y="271399"/>
                  </a:lnTo>
                  <a:lnTo>
                    <a:pt x="0" y="381000"/>
                  </a:lnTo>
                  <a:lnTo>
                    <a:pt x="190500" y="381000"/>
                  </a:lnTo>
                  <a:lnTo>
                    <a:pt x="381000" y="381000"/>
                  </a:lnTo>
                  <a:lnTo>
                    <a:pt x="381000" y="271399"/>
                  </a:lnTo>
                  <a:lnTo>
                    <a:pt x="299719" y="271399"/>
                  </a:lnTo>
                  <a:close/>
                </a:path>
                <a:path w="381000" h="381000">
                  <a:moveTo>
                    <a:pt x="81241" y="271399"/>
                  </a:moveTo>
                  <a:lnTo>
                    <a:pt x="81241" y="239013"/>
                  </a:lnTo>
                  <a:lnTo>
                    <a:pt x="299719" y="239013"/>
                  </a:lnTo>
                  <a:lnTo>
                    <a:pt x="299719" y="271399"/>
                  </a:lnTo>
                  <a:lnTo>
                    <a:pt x="81241" y="271399"/>
                  </a:lnTo>
                </a:path>
                <a:path w="381000" h="381000">
                  <a:moveTo>
                    <a:pt x="81241" y="199262"/>
                  </a:moveTo>
                  <a:lnTo>
                    <a:pt x="81241" y="39877"/>
                  </a:lnTo>
                  <a:lnTo>
                    <a:pt x="299719" y="39877"/>
                  </a:lnTo>
                  <a:lnTo>
                    <a:pt x="299719" y="199262"/>
                  </a:lnTo>
                  <a:lnTo>
                    <a:pt x="81241" y="199262"/>
                  </a:lnTo>
                </a:path>
                <a:path w="381000" h="381000">
                  <a:moveTo>
                    <a:pt x="246506" y="301244"/>
                  </a:moveTo>
                  <a:lnTo>
                    <a:pt x="246506" y="288798"/>
                  </a:lnTo>
                  <a:lnTo>
                    <a:pt x="355853" y="288798"/>
                  </a:lnTo>
                  <a:lnTo>
                    <a:pt x="355853" y="301244"/>
                  </a:lnTo>
                  <a:lnTo>
                    <a:pt x="246506" y="3012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062037" y="2205037"/>
            <a:ext cx="390525" cy="390525"/>
            <a:chOff x="1062037" y="2205037"/>
            <a:chExt cx="390525" cy="390525"/>
          </a:xfrm>
        </p:grpSpPr>
        <p:sp>
          <p:nvSpPr>
            <p:cNvPr id="74" name="object 74"/>
            <p:cNvSpPr/>
            <p:nvPr/>
          </p:nvSpPr>
          <p:spPr>
            <a:xfrm>
              <a:off x="1066800" y="22097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271780"/>
                  </a:moveTo>
                  <a:lnTo>
                    <a:pt x="299720" y="271780"/>
                  </a:lnTo>
                  <a:lnTo>
                    <a:pt x="299720" y="271399"/>
                  </a:lnTo>
                  <a:lnTo>
                    <a:pt x="299720" y="239014"/>
                  </a:lnTo>
                  <a:lnTo>
                    <a:pt x="299720" y="238760"/>
                  </a:lnTo>
                  <a:lnTo>
                    <a:pt x="344551" y="238760"/>
                  </a:lnTo>
                  <a:lnTo>
                    <a:pt x="344551" y="0"/>
                  </a:lnTo>
                  <a:lnTo>
                    <a:pt x="36423" y="0"/>
                  </a:lnTo>
                  <a:lnTo>
                    <a:pt x="36423" y="238760"/>
                  </a:lnTo>
                  <a:lnTo>
                    <a:pt x="81241" y="238760"/>
                  </a:lnTo>
                  <a:lnTo>
                    <a:pt x="81241" y="239014"/>
                  </a:lnTo>
                  <a:lnTo>
                    <a:pt x="81241" y="271399"/>
                  </a:lnTo>
                  <a:lnTo>
                    <a:pt x="81241" y="271780"/>
                  </a:lnTo>
                  <a:lnTo>
                    <a:pt x="0" y="27178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271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66800" y="22098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99719" y="271399"/>
                  </a:moveTo>
                  <a:lnTo>
                    <a:pt x="299719" y="239013"/>
                  </a:lnTo>
                  <a:lnTo>
                    <a:pt x="344550" y="239013"/>
                  </a:lnTo>
                  <a:lnTo>
                    <a:pt x="344550" y="189229"/>
                  </a:lnTo>
                  <a:lnTo>
                    <a:pt x="344550" y="119507"/>
                  </a:lnTo>
                  <a:lnTo>
                    <a:pt x="344550" y="0"/>
                  </a:lnTo>
                  <a:lnTo>
                    <a:pt x="190500" y="0"/>
                  </a:lnTo>
                  <a:lnTo>
                    <a:pt x="36423" y="0"/>
                  </a:lnTo>
                  <a:lnTo>
                    <a:pt x="36423" y="119507"/>
                  </a:lnTo>
                  <a:lnTo>
                    <a:pt x="36423" y="189229"/>
                  </a:lnTo>
                  <a:lnTo>
                    <a:pt x="36423" y="239013"/>
                  </a:lnTo>
                  <a:lnTo>
                    <a:pt x="81241" y="239013"/>
                  </a:lnTo>
                  <a:lnTo>
                    <a:pt x="81241" y="271399"/>
                  </a:lnTo>
                  <a:lnTo>
                    <a:pt x="0" y="271399"/>
                  </a:lnTo>
                  <a:lnTo>
                    <a:pt x="0" y="381000"/>
                  </a:lnTo>
                  <a:lnTo>
                    <a:pt x="190500" y="381000"/>
                  </a:lnTo>
                  <a:lnTo>
                    <a:pt x="381000" y="381000"/>
                  </a:lnTo>
                  <a:lnTo>
                    <a:pt x="381000" y="271399"/>
                  </a:lnTo>
                  <a:lnTo>
                    <a:pt x="299719" y="271399"/>
                  </a:lnTo>
                  <a:close/>
                </a:path>
                <a:path w="381000" h="381000">
                  <a:moveTo>
                    <a:pt x="81241" y="271399"/>
                  </a:moveTo>
                  <a:lnTo>
                    <a:pt x="81241" y="239013"/>
                  </a:lnTo>
                  <a:lnTo>
                    <a:pt x="299719" y="239013"/>
                  </a:lnTo>
                  <a:lnTo>
                    <a:pt x="299719" y="271399"/>
                  </a:lnTo>
                  <a:lnTo>
                    <a:pt x="81241" y="271399"/>
                  </a:lnTo>
                </a:path>
                <a:path w="381000" h="381000">
                  <a:moveTo>
                    <a:pt x="81241" y="199262"/>
                  </a:moveTo>
                  <a:lnTo>
                    <a:pt x="81241" y="39877"/>
                  </a:lnTo>
                  <a:lnTo>
                    <a:pt x="299719" y="39877"/>
                  </a:lnTo>
                  <a:lnTo>
                    <a:pt x="299719" y="199262"/>
                  </a:lnTo>
                  <a:lnTo>
                    <a:pt x="81241" y="199262"/>
                  </a:lnTo>
                </a:path>
                <a:path w="381000" h="381000">
                  <a:moveTo>
                    <a:pt x="246506" y="301244"/>
                  </a:moveTo>
                  <a:lnTo>
                    <a:pt x="246506" y="288798"/>
                  </a:lnTo>
                  <a:lnTo>
                    <a:pt x="355853" y="288798"/>
                  </a:lnTo>
                  <a:lnTo>
                    <a:pt x="355853" y="301244"/>
                  </a:lnTo>
                  <a:lnTo>
                    <a:pt x="246506" y="3012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1062037" y="2890837"/>
            <a:ext cx="390525" cy="390525"/>
            <a:chOff x="1062037" y="2890837"/>
            <a:chExt cx="390525" cy="390525"/>
          </a:xfrm>
        </p:grpSpPr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6800" y="2895600"/>
              <a:ext cx="381000" cy="3810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066800" y="28956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99719" y="271399"/>
                  </a:moveTo>
                  <a:lnTo>
                    <a:pt x="299719" y="239013"/>
                  </a:lnTo>
                  <a:lnTo>
                    <a:pt x="344550" y="239013"/>
                  </a:lnTo>
                  <a:lnTo>
                    <a:pt x="344550" y="189229"/>
                  </a:lnTo>
                  <a:lnTo>
                    <a:pt x="344550" y="119507"/>
                  </a:lnTo>
                  <a:lnTo>
                    <a:pt x="344550" y="0"/>
                  </a:lnTo>
                  <a:lnTo>
                    <a:pt x="190500" y="0"/>
                  </a:lnTo>
                  <a:lnTo>
                    <a:pt x="36423" y="0"/>
                  </a:lnTo>
                  <a:lnTo>
                    <a:pt x="36423" y="119507"/>
                  </a:lnTo>
                  <a:lnTo>
                    <a:pt x="36423" y="189229"/>
                  </a:lnTo>
                  <a:lnTo>
                    <a:pt x="36423" y="239013"/>
                  </a:lnTo>
                  <a:lnTo>
                    <a:pt x="81241" y="239013"/>
                  </a:lnTo>
                  <a:lnTo>
                    <a:pt x="81241" y="271399"/>
                  </a:lnTo>
                  <a:lnTo>
                    <a:pt x="0" y="271399"/>
                  </a:lnTo>
                  <a:lnTo>
                    <a:pt x="0" y="381000"/>
                  </a:lnTo>
                  <a:lnTo>
                    <a:pt x="190500" y="381000"/>
                  </a:lnTo>
                  <a:lnTo>
                    <a:pt x="381000" y="381000"/>
                  </a:lnTo>
                  <a:lnTo>
                    <a:pt x="381000" y="271399"/>
                  </a:lnTo>
                  <a:lnTo>
                    <a:pt x="299719" y="271399"/>
                  </a:lnTo>
                  <a:close/>
                </a:path>
                <a:path w="381000" h="381000">
                  <a:moveTo>
                    <a:pt x="81241" y="271399"/>
                  </a:moveTo>
                  <a:lnTo>
                    <a:pt x="81241" y="239013"/>
                  </a:lnTo>
                  <a:lnTo>
                    <a:pt x="299719" y="239013"/>
                  </a:lnTo>
                  <a:lnTo>
                    <a:pt x="299719" y="271399"/>
                  </a:lnTo>
                  <a:lnTo>
                    <a:pt x="81241" y="271399"/>
                  </a:lnTo>
                </a:path>
                <a:path w="381000" h="381000">
                  <a:moveTo>
                    <a:pt x="81241" y="199262"/>
                  </a:moveTo>
                  <a:lnTo>
                    <a:pt x="81241" y="39877"/>
                  </a:lnTo>
                  <a:lnTo>
                    <a:pt x="299719" y="39877"/>
                  </a:lnTo>
                  <a:lnTo>
                    <a:pt x="299719" y="199262"/>
                  </a:lnTo>
                  <a:lnTo>
                    <a:pt x="81241" y="199262"/>
                  </a:lnTo>
                </a:path>
                <a:path w="381000" h="381000">
                  <a:moveTo>
                    <a:pt x="246506" y="301244"/>
                  </a:moveTo>
                  <a:lnTo>
                    <a:pt x="246506" y="288798"/>
                  </a:lnTo>
                  <a:lnTo>
                    <a:pt x="355853" y="288798"/>
                  </a:lnTo>
                  <a:lnTo>
                    <a:pt x="355853" y="301244"/>
                  </a:lnTo>
                  <a:lnTo>
                    <a:pt x="246506" y="3012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328417" y="1923034"/>
            <a:ext cx="220979" cy="8337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6830" marR="5080" indent="-24765" algn="just">
              <a:lnSpc>
                <a:spcPct val="97300"/>
              </a:lnSpc>
              <a:spcBef>
                <a:spcPts val="155"/>
              </a:spcBef>
            </a:pPr>
            <a:r>
              <a:rPr sz="1800" dirty="0">
                <a:latin typeface="Calibri"/>
                <a:cs typeface="Calibri"/>
              </a:rPr>
              <a:t>M  U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24000" y="1633473"/>
            <a:ext cx="1752600" cy="1457325"/>
          </a:xfrm>
          <a:custGeom>
            <a:avLst/>
            <a:gdLst/>
            <a:ahLst/>
            <a:cxnLst/>
            <a:rect l="l" t="t" r="r" b="b"/>
            <a:pathLst>
              <a:path w="1752600" h="1457325">
                <a:moveTo>
                  <a:pt x="685800" y="1414526"/>
                </a:moveTo>
                <a:lnTo>
                  <a:pt x="657136" y="1400175"/>
                </a:lnTo>
                <a:lnTo>
                  <a:pt x="600075" y="1371600"/>
                </a:lnTo>
                <a:lnTo>
                  <a:pt x="600075" y="1400175"/>
                </a:lnTo>
                <a:lnTo>
                  <a:pt x="0" y="1400175"/>
                </a:lnTo>
                <a:lnTo>
                  <a:pt x="0" y="1428750"/>
                </a:lnTo>
                <a:lnTo>
                  <a:pt x="600075" y="1428750"/>
                </a:lnTo>
                <a:lnTo>
                  <a:pt x="600075" y="1457325"/>
                </a:lnTo>
                <a:lnTo>
                  <a:pt x="657301" y="1428750"/>
                </a:lnTo>
                <a:lnTo>
                  <a:pt x="685800" y="1414526"/>
                </a:lnTo>
                <a:close/>
              </a:path>
              <a:path w="1752600" h="1457325">
                <a:moveTo>
                  <a:pt x="685800" y="728726"/>
                </a:moveTo>
                <a:lnTo>
                  <a:pt x="657136" y="714375"/>
                </a:lnTo>
                <a:lnTo>
                  <a:pt x="600075" y="685800"/>
                </a:lnTo>
                <a:lnTo>
                  <a:pt x="600075" y="714375"/>
                </a:lnTo>
                <a:lnTo>
                  <a:pt x="0" y="714375"/>
                </a:lnTo>
                <a:lnTo>
                  <a:pt x="0" y="742950"/>
                </a:lnTo>
                <a:lnTo>
                  <a:pt x="600075" y="742950"/>
                </a:lnTo>
                <a:lnTo>
                  <a:pt x="600075" y="771525"/>
                </a:lnTo>
                <a:lnTo>
                  <a:pt x="657301" y="742950"/>
                </a:lnTo>
                <a:lnTo>
                  <a:pt x="685800" y="728726"/>
                </a:lnTo>
                <a:close/>
              </a:path>
              <a:path w="1752600" h="1457325">
                <a:moveTo>
                  <a:pt x="685800" y="42926"/>
                </a:moveTo>
                <a:lnTo>
                  <a:pt x="657136" y="28575"/>
                </a:lnTo>
                <a:lnTo>
                  <a:pt x="600075" y="0"/>
                </a:lnTo>
                <a:lnTo>
                  <a:pt x="600075" y="28575"/>
                </a:lnTo>
                <a:lnTo>
                  <a:pt x="0" y="28575"/>
                </a:lnTo>
                <a:lnTo>
                  <a:pt x="0" y="57150"/>
                </a:lnTo>
                <a:lnTo>
                  <a:pt x="600075" y="57150"/>
                </a:lnTo>
                <a:lnTo>
                  <a:pt x="600075" y="85725"/>
                </a:lnTo>
                <a:lnTo>
                  <a:pt x="657301" y="57150"/>
                </a:lnTo>
                <a:lnTo>
                  <a:pt x="685800" y="42926"/>
                </a:lnTo>
                <a:close/>
              </a:path>
              <a:path w="1752600" h="1457325">
                <a:moveTo>
                  <a:pt x="1752600" y="728726"/>
                </a:moveTo>
                <a:lnTo>
                  <a:pt x="1723936" y="714375"/>
                </a:lnTo>
                <a:lnTo>
                  <a:pt x="1666875" y="685800"/>
                </a:lnTo>
                <a:lnTo>
                  <a:pt x="1666875" y="714375"/>
                </a:lnTo>
                <a:lnTo>
                  <a:pt x="1143000" y="714375"/>
                </a:lnTo>
                <a:lnTo>
                  <a:pt x="1143000" y="742950"/>
                </a:lnTo>
                <a:lnTo>
                  <a:pt x="1666875" y="742950"/>
                </a:lnTo>
                <a:lnTo>
                  <a:pt x="1666875" y="771525"/>
                </a:lnTo>
                <a:lnTo>
                  <a:pt x="1724101" y="742950"/>
                </a:lnTo>
                <a:lnTo>
                  <a:pt x="1752600" y="728726"/>
                </a:lnTo>
                <a:close/>
              </a:path>
            </a:pathLst>
          </a:custGeom>
          <a:solidFill>
            <a:srgbClr val="335B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983994" y="198399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983994" y="26701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3262312" y="2119312"/>
          <a:ext cx="2057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4" name="object 84"/>
          <p:cNvGrpSpPr/>
          <p:nvPr/>
        </p:nvGrpSpPr>
        <p:grpSpPr>
          <a:xfrm>
            <a:off x="3276600" y="2133600"/>
            <a:ext cx="1371600" cy="457200"/>
            <a:chOff x="3276600" y="2133600"/>
            <a:chExt cx="1371600" cy="457200"/>
          </a:xfrm>
        </p:grpSpPr>
        <p:pic>
          <p:nvPicPr>
            <p:cNvPr id="85" name="object 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91000" y="2133600"/>
              <a:ext cx="228600" cy="457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400" y="2133600"/>
              <a:ext cx="228600" cy="4572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9600" y="2133600"/>
              <a:ext cx="228600" cy="457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5200" y="2133600"/>
              <a:ext cx="228600" cy="4572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76600" y="2133600"/>
              <a:ext cx="228600" cy="4572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33800" y="2133600"/>
              <a:ext cx="228600" cy="457200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7158037" y="1519237"/>
            <a:ext cx="390525" cy="390525"/>
            <a:chOff x="7158037" y="1519237"/>
            <a:chExt cx="390525" cy="390525"/>
          </a:xfrm>
        </p:grpSpPr>
        <p:pic>
          <p:nvPicPr>
            <p:cNvPr id="92" name="object 9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2800" y="1524000"/>
              <a:ext cx="381000" cy="38100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162800" y="1524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81279" y="271399"/>
                  </a:moveTo>
                  <a:lnTo>
                    <a:pt x="81279" y="239013"/>
                  </a:lnTo>
                  <a:lnTo>
                    <a:pt x="36449" y="239013"/>
                  </a:lnTo>
                  <a:lnTo>
                    <a:pt x="36449" y="189229"/>
                  </a:lnTo>
                  <a:lnTo>
                    <a:pt x="36449" y="119507"/>
                  </a:lnTo>
                  <a:lnTo>
                    <a:pt x="36449" y="0"/>
                  </a:lnTo>
                  <a:lnTo>
                    <a:pt x="190500" y="0"/>
                  </a:lnTo>
                  <a:lnTo>
                    <a:pt x="344550" y="0"/>
                  </a:lnTo>
                  <a:lnTo>
                    <a:pt x="344550" y="119507"/>
                  </a:lnTo>
                  <a:lnTo>
                    <a:pt x="344550" y="189229"/>
                  </a:lnTo>
                  <a:lnTo>
                    <a:pt x="344550" y="239013"/>
                  </a:lnTo>
                  <a:lnTo>
                    <a:pt x="299720" y="239013"/>
                  </a:lnTo>
                  <a:lnTo>
                    <a:pt x="299720" y="271399"/>
                  </a:lnTo>
                  <a:lnTo>
                    <a:pt x="381000" y="271399"/>
                  </a:lnTo>
                  <a:lnTo>
                    <a:pt x="381000" y="381000"/>
                  </a:lnTo>
                  <a:lnTo>
                    <a:pt x="190500" y="381000"/>
                  </a:lnTo>
                  <a:lnTo>
                    <a:pt x="0" y="381000"/>
                  </a:lnTo>
                  <a:lnTo>
                    <a:pt x="0" y="271399"/>
                  </a:lnTo>
                  <a:lnTo>
                    <a:pt x="81279" y="271399"/>
                  </a:lnTo>
                  <a:close/>
                </a:path>
                <a:path w="381000" h="381000">
                  <a:moveTo>
                    <a:pt x="299720" y="271399"/>
                  </a:moveTo>
                  <a:lnTo>
                    <a:pt x="299720" y="239013"/>
                  </a:lnTo>
                  <a:lnTo>
                    <a:pt x="81279" y="239013"/>
                  </a:lnTo>
                  <a:lnTo>
                    <a:pt x="81279" y="271399"/>
                  </a:lnTo>
                  <a:lnTo>
                    <a:pt x="299720" y="271399"/>
                  </a:lnTo>
                </a:path>
                <a:path w="381000" h="381000">
                  <a:moveTo>
                    <a:pt x="299720" y="199262"/>
                  </a:moveTo>
                  <a:lnTo>
                    <a:pt x="299720" y="39877"/>
                  </a:lnTo>
                  <a:lnTo>
                    <a:pt x="81279" y="39877"/>
                  </a:lnTo>
                  <a:lnTo>
                    <a:pt x="81279" y="199262"/>
                  </a:lnTo>
                  <a:lnTo>
                    <a:pt x="299720" y="199262"/>
                  </a:lnTo>
                </a:path>
                <a:path w="381000" h="381000">
                  <a:moveTo>
                    <a:pt x="134493" y="301244"/>
                  </a:moveTo>
                  <a:lnTo>
                    <a:pt x="134493" y="288798"/>
                  </a:lnTo>
                  <a:lnTo>
                    <a:pt x="25146" y="288798"/>
                  </a:lnTo>
                  <a:lnTo>
                    <a:pt x="25146" y="301244"/>
                  </a:lnTo>
                  <a:lnTo>
                    <a:pt x="134493" y="3012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7158037" y="2205037"/>
            <a:ext cx="390525" cy="390525"/>
            <a:chOff x="7158037" y="2205037"/>
            <a:chExt cx="390525" cy="390525"/>
          </a:xfrm>
        </p:grpSpPr>
        <p:sp>
          <p:nvSpPr>
            <p:cNvPr id="95" name="object 95"/>
            <p:cNvSpPr/>
            <p:nvPr/>
          </p:nvSpPr>
          <p:spPr>
            <a:xfrm>
              <a:off x="7162800" y="22097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271780"/>
                  </a:moveTo>
                  <a:lnTo>
                    <a:pt x="299720" y="271780"/>
                  </a:lnTo>
                  <a:lnTo>
                    <a:pt x="299720" y="271399"/>
                  </a:lnTo>
                  <a:lnTo>
                    <a:pt x="299720" y="239014"/>
                  </a:lnTo>
                  <a:lnTo>
                    <a:pt x="299720" y="238760"/>
                  </a:lnTo>
                  <a:lnTo>
                    <a:pt x="344551" y="238760"/>
                  </a:lnTo>
                  <a:lnTo>
                    <a:pt x="344551" y="0"/>
                  </a:lnTo>
                  <a:lnTo>
                    <a:pt x="36449" y="0"/>
                  </a:lnTo>
                  <a:lnTo>
                    <a:pt x="36449" y="238760"/>
                  </a:lnTo>
                  <a:lnTo>
                    <a:pt x="81280" y="238760"/>
                  </a:lnTo>
                  <a:lnTo>
                    <a:pt x="81280" y="239014"/>
                  </a:lnTo>
                  <a:lnTo>
                    <a:pt x="81280" y="271399"/>
                  </a:lnTo>
                  <a:lnTo>
                    <a:pt x="81280" y="271780"/>
                  </a:lnTo>
                  <a:lnTo>
                    <a:pt x="0" y="27178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27178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62800" y="22098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81279" y="271399"/>
                  </a:moveTo>
                  <a:lnTo>
                    <a:pt x="81279" y="239013"/>
                  </a:lnTo>
                  <a:lnTo>
                    <a:pt x="36449" y="239013"/>
                  </a:lnTo>
                  <a:lnTo>
                    <a:pt x="36449" y="189229"/>
                  </a:lnTo>
                  <a:lnTo>
                    <a:pt x="36449" y="119507"/>
                  </a:lnTo>
                  <a:lnTo>
                    <a:pt x="36449" y="0"/>
                  </a:lnTo>
                  <a:lnTo>
                    <a:pt x="190500" y="0"/>
                  </a:lnTo>
                  <a:lnTo>
                    <a:pt x="344550" y="0"/>
                  </a:lnTo>
                  <a:lnTo>
                    <a:pt x="344550" y="119507"/>
                  </a:lnTo>
                  <a:lnTo>
                    <a:pt x="344550" y="189229"/>
                  </a:lnTo>
                  <a:lnTo>
                    <a:pt x="344550" y="239013"/>
                  </a:lnTo>
                  <a:lnTo>
                    <a:pt x="299720" y="239013"/>
                  </a:lnTo>
                  <a:lnTo>
                    <a:pt x="299720" y="271399"/>
                  </a:lnTo>
                  <a:lnTo>
                    <a:pt x="381000" y="271399"/>
                  </a:lnTo>
                  <a:lnTo>
                    <a:pt x="381000" y="381000"/>
                  </a:lnTo>
                  <a:lnTo>
                    <a:pt x="190500" y="381000"/>
                  </a:lnTo>
                  <a:lnTo>
                    <a:pt x="0" y="381000"/>
                  </a:lnTo>
                  <a:lnTo>
                    <a:pt x="0" y="271399"/>
                  </a:lnTo>
                  <a:lnTo>
                    <a:pt x="81279" y="271399"/>
                  </a:lnTo>
                  <a:close/>
                </a:path>
                <a:path w="381000" h="381000">
                  <a:moveTo>
                    <a:pt x="299720" y="271399"/>
                  </a:moveTo>
                  <a:lnTo>
                    <a:pt x="299720" y="239013"/>
                  </a:lnTo>
                  <a:lnTo>
                    <a:pt x="81279" y="239013"/>
                  </a:lnTo>
                  <a:lnTo>
                    <a:pt x="81279" y="271399"/>
                  </a:lnTo>
                  <a:lnTo>
                    <a:pt x="299720" y="271399"/>
                  </a:lnTo>
                </a:path>
                <a:path w="381000" h="381000">
                  <a:moveTo>
                    <a:pt x="299720" y="199262"/>
                  </a:moveTo>
                  <a:lnTo>
                    <a:pt x="299720" y="39877"/>
                  </a:lnTo>
                  <a:lnTo>
                    <a:pt x="81279" y="39877"/>
                  </a:lnTo>
                  <a:lnTo>
                    <a:pt x="81279" y="199262"/>
                  </a:lnTo>
                  <a:lnTo>
                    <a:pt x="299720" y="199262"/>
                  </a:lnTo>
                </a:path>
                <a:path w="381000" h="381000">
                  <a:moveTo>
                    <a:pt x="134493" y="301244"/>
                  </a:moveTo>
                  <a:lnTo>
                    <a:pt x="134493" y="288798"/>
                  </a:lnTo>
                  <a:lnTo>
                    <a:pt x="25146" y="288798"/>
                  </a:lnTo>
                  <a:lnTo>
                    <a:pt x="25146" y="301244"/>
                  </a:lnTo>
                  <a:lnTo>
                    <a:pt x="134493" y="3012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7158037" y="2890837"/>
            <a:ext cx="390525" cy="390525"/>
            <a:chOff x="7158037" y="2890837"/>
            <a:chExt cx="390525" cy="390525"/>
          </a:xfrm>
        </p:grpSpPr>
        <p:pic>
          <p:nvPicPr>
            <p:cNvPr id="98" name="object 9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62800" y="2895600"/>
              <a:ext cx="381000" cy="38100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2800" y="28956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81279" y="271399"/>
                  </a:moveTo>
                  <a:lnTo>
                    <a:pt x="81279" y="239013"/>
                  </a:lnTo>
                  <a:lnTo>
                    <a:pt x="36449" y="239013"/>
                  </a:lnTo>
                  <a:lnTo>
                    <a:pt x="36449" y="189229"/>
                  </a:lnTo>
                  <a:lnTo>
                    <a:pt x="36449" y="119507"/>
                  </a:lnTo>
                  <a:lnTo>
                    <a:pt x="36449" y="0"/>
                  </a:lnTo>
                  <a:lnTo>
                    <a:pt x="190500" y="0"/>
                  </a:lnTo>
                  <a:lnTo>
                    <a:pt x="344550" y="0"/>
                  </a:lnTo>
                  <a:lnTo>
                    <a:pt x="344550" y="119507"/>
                  </a:lnTo>
                  <a:lnTo>
                    <a:pt x="344550" y="189229"/>
                  </a:lnTo>
                  <a:lnTo>
                    <a:pt x="344550" y="239013"/>
                  </a:lnTo>
                  <a:lnTo>
                    <a:pt x="299720" y="239013"/>
                  </a:lnTo>
                  <a:lnTo>
                    <a:pt x="299720" y="271399"/>
                  </a:lnTo>
                  <a:lnTo>
                    <a:pt x="381000" y="271399"/>
                  </a:lnTo>
                  <a:lnTo>
                    <a:pt x="381000" y="381000"/>
                  </a:lnTo>
                  <a:lnTo>
                    <a:pt x="190500" y="381000"/>
                  </a:lnTo>
                  <a:lnTo>
                    <a:pt x="0" y="381000"/>
                  </a:lnTo>
                  <a:lnTo>
                    <a:pt x="0" y="271399"/>
                  </a:lnTo>
                  <a:lnTo>
                    <a:pt x="81279" y="271399"/>
                  </a:lnTo>
                  <a:close/>
                </a:path>
                <a:path w="381000" h="381000">
                  <a:moveTo>
                    <a:pt x="299720" y="271399"/>
                  </a:moveTo>
                  <a:lnTo>
                    <a:pt x="299720" y="239013"/>
                  </a:lnTo>
                  <a:lnTo>
                    <a:pt x="81279" y="239013"/>
                  </a:lnTo>
                  <a:lnTo>
                    <a:pt x="81279" y="271399"/>
                  </a:lnTo>
                  <a:lnTo>
                    <a:pt x="299720" y="271399"/>
                  </a:lnTo>
                </a:path>
                <a:path w="381000" h="381000">
                  <a:moveTo>
                    <a:pt x="299720" y="199262"/>
                  </a:moveTo>
                  <a:lnTo>
                    <a:pt x="299720" y="39877"/>
                  </a:lnTo>
                  <a:lnTo>
                    <a:pt x="81279" y="39877"/>
                  </a:lnTo>
                  <a:lnTo>
                    <a:pt x="81279" y="199262"/>
                  </a:lnTo>
                  <a:lnTo>
                    <a:pt x="299720" y="199262"/>
                  </a:lnTo>
                </a:path>
                <a:path w="381000" h="381000">
                  <a:moveTo>
                    <a:pt x="134493" y="301244"/>
                  </a:moveTo>
                  <a:lnTo>
                    <a:pt x="134493" y="288798"/>
                  </a:lnTo>
                  <a:lnTo>
                    <a:pt x="25146" y="288798"/>
                  </a:lnTo>
                  <a:lnTo>
                    <a:pt x="25146" y="301244"/>
                  </a:lnTo>
                  <a:lnTo>
                    <a:pt x="134493" y="3012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5334000" y="1633473"/>
            <a:ext cx="1752600" cy="771525"/>
          </a:xfrm>
          <a:custGeom>
            <a:avLst/>
            <a:gdLst/>
            <a:ahLst/>
            <a:cxnLst/>
            <a:rect l="l" t="t" r="r" b="b"/>
            <a:pathLst>
              <a:path w="1752600" h="771525">
                <a:moveTo>
                  <a:pt x="609600" y="728726"/>
                </a:moveTo>
                <a:lnTo>
                  <a:pt x="580936" y="714375"/>
                </a:lnTo>
                <a:lnTo>
                  <a:pt x="523875" y="685800"/>
                </a:lnTo>
                <a:lnTo>
                  <a:pt x="523875" y="714375"/>
                </a:lnTo>
                <a:lnTo>
                  <a:pt x="0" y="714375"/>
                </a:lnTo>
                <a:lnTo>
                  <a:pt x="0" y="742950"/>
                </a:lnTo>
                <a:lnTo>
                  <a:pt x="523875" y="742950"/>
                </a:lnTo>
                <a:lnTo>
                  <a:pt x="523875" y="771525"/>
                </a:lnTo>
                <a:lnTo>
                  <a:pt x="581101" y="742950"/>
                </a:lnTo>
                <a:lnTo>
                  <a:pt x="609600" y="728726"/>
                </a:lnTo>
                <a:close/>
              </a:path>
              <a:path w="1752600" h="771525">
                <a:moveTo>
                  <a:pt x="1752600" y="728726"/>
                </a:moveTo>
                <a:lnTo>
                  <a:pt x="1723936" y="714375"/>
                </a:lnTo>
                <a:lnTo>
                  <a:pt x="1666875" y="685800"/>
                </a:lnTo>
                <a:lnTo>
                  <a:pt x="1666875" y="714375"/>
                </a:lnTo>
                <a:lnTo>
                  <a:pt x="1066800" y="714375"/>
                </a:lnTo>
                <a:lnTo>
                  <a:pt x="1066800" y="742950"/>
                </a:lnTo>
                <a:lnTo>
                  <a:pt x="1666875" y="742950"/>
                </a:lnTo>
                <a:lnTo>
                  <a:pt x="1666875" y="771525"/>
                </a:lnTo>
                <a:lnTo>
                  <a:pt x="1724101" y="742950"/>
                </a:lnTo>
                <a:lnTo>
                  <a:pt x="1752600" y="728726"/>
                </a:lnTo>
                <a:close/>
              </a:path>
              <a:path w="1752600" h="771525">
                <a:moveTo>
                  <a:pt x="1752600" y="42926"/>
                </a:moveTo>
                <a:lnTo>
                  <a:pt x="1723936" y="28575"/>
                </a:lnTo>
                <a:lnTo>
                  <a:pt x="1666875" y="0"/>
                </a:lnTo>
                <a:lnTo>
                  <a:pt x="1666875" y="28575"/>
                </a:lnTo>
                <a:lnTo>
                  <a:pt x="1066800" y="28575"/>
                </a:lnTo>
                <a:lnTo>
                  <a:pt x="1066800" y="57150"/>
                </a:lnTo>
                <a:lnTo>
                  <a:pt x="1666875" y="57150"/>
                </a:lnTo>
                <a:lnTo>
                  <a:pt x="1666875" y="85725"/>
                </a:lnTo>
                <a:lnTo>
                  <a:pt x="1724101" y="57150"/>
                </a:lnTo>
                <a:lnTo>
                  <a:pt x="1752600" y="42926"/>
                </a:lnTo>
                <a:close/>
              </a:path>
            </a:pathLst>
          </a:custGeom>
          <a:solidFill>
            <a:srgbClr val="335B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1968245" y="1329944"/>
            <a:ext cx="4665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5805" algn="l"/>
              </a:tabLst>
            </a:pPr>
            <a:r>
              <a:rPr sz="1800" dirty="0">
                <a:latin typeface="Calibri"/>
                <a:cs typeface="Calibri"/>
              </a:rPr>
              <a:t>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475857" y="198399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475857" y="26701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5938837" y="1443037"/>
            <a:ext cx="1148080" cy="1838325"/>
            <a:chOff x="5938837" y="1443037"/>
            <a:chExt cx="1148080" cy="1838325"/>
          </a:xfrm>
        </p:grpSpPr>
        <p:sp>
          <p:nvSpPr>
            <p:cNvPr id="105" name="object 105"/>
            <p:cNvSpPr/>
            <p:nvPr/>
          </p:nvSpPr>
          <p:spPr>
            <a:xfrm>
              <a:off x="6400800" y="3005074"/>
              <a:ext cx="685800" cy="85725"/>
            </a:xfrm>
            <a:custGeom>
              <a:avLst/>
              <a:gdLst/>
              <a:ahLst/>
              <a:cxnLst/>
              <a:rect l="l" t="t" r="r" b="b"/>
              <a:pathLst>
                <a:path w="685800" h="85725">
                  <a:moveTo>
                    <a:pt x="600075" y="0"/>
                  </a:moveTo>
                  <a:lnTo>
                    <a:pt x="600075" y="85725"/>
                  </a:lnTo>
                  <a:lnTo>
                    <a:pt x="657309" y="57150"/>
                  </a:lnTo>
                  <a:lnTo>
                    <a:pt x="614299" y="57150"/>
                  </a:lnTo>
                  <a:lnTo>
                    <a:pt x="614299" y="28575"/>
                  </a:lnTo>
                  <a:lnTo>
                    <a:pt x="657140" y="28575"/>
                  </a:lnTo>
                  <a:lnTo>
                    <a:pt x="600075" y="0"/>
                  </a:lnTo>
                  <a:close/>
                </a:path>
                <a:path w="685800" h="85725">
                  <a:moveTo>
                    <a:pt x="60007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600075" y="57150"/>
                  </a:lnTo>
                  <a:lnTo>
                    <a:pt x="600075" y="28575"/>
                  </a:lnTo>
                  <a:close/>
                </a:path>
                <a:path w="685800" h="85725">
                  <a:moveTo>
                    <a:pt x="657140" y="28575"/>
                  </a:moveTo>
                  <a:lnTo>
                    <a:pt x="614299" y="28575"/>
                  </a:lnTo>
                  <a:lnTo>
                    <a:pt x="614299" y="57150"/>
                  </a:lnTo>
                  <a:lnTo>
                    <a:pt x="657309" y="57150"/>
                  </a:lnTo>
                  <a:lnTo>
                    <a:pt x="685800" y="42925"/>
                  </a:lnTo>
                  <a:lnTo>
                    <a:pt x="657140" y="28575"/>
                  </a:lnTo>
                  <a:close/>
                </a:path>
              </a:pathLst>
            </a:custGeom>
            <a:solidFill>
              <a:srgbClr val="335B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43600" y="1447800"/>
              <a:ext cx="457200" cy="1828800"/>
            </a:xfrm>
            <a:custGeom>
              <a:avLst/>
              <a:gdLst/>
              <a:ahLst/>
              <a:cxnLst/>
              <a:rect l="l" t="t" r="r" b="b"/>
              <a:pathLst>
                <a:path w="457200" h="1828800">
                  <a:moveTo>
                    <a:pt x="457200" y="0"/>
                  </a:moveTo>
                  <a:lnTo>
                    <a:pt x="0" y="225425"/>
                  </a:lnTo>
                  <a:lnTo>
                    <a:pt x="0" y="1603375"/>
                  </a:lnTo>
                  <a:lnTo>
                    <a:pt x="457200" y="1828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943600" y="1447800"/>
              <a:ext cx="457200" cy="1828800"/>
            </a:xfrm>
            <a:custGeom>
              <a:avLst/>
              <a:gdLst/>
              <a:ahLst/>
              <a:cxnLst/>
              <a:rect l="l" t="t" r="r" b="b"/>
              <a:pathLst>
                <a:path w="457200" h="1828800">
                  <a:moveTo>
                    <a:pt x="457200" y="0"/>
                  </a:moveTo>
                  <a:lnTo>
                    <a:pt x="0" y="225425"/>
                  </a:lnTo>
                  <a:lnTo>
                    <a:pt x="0" y="1603375"/>
                  </a:lnTo>
                  <a:lnTo>
                    <a:pt x="457200" y="1828800"/>
                  </a:lnTo>
                  <a:lnTo>
                    <a:pt x="4572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6063234" y="1648714"/>
            <a:ext cx="221615" cy="1382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27305" algn="just">
              <a:lnSpc>
                <a:spcPct val="98600"/>
              </a:lnSpc>
              <a:spcBef>
                <a:spcPts val="130"/>
              </a:spcBef>
            </a:pPr>
            <a:r>
              <a:rPr sz="1800" dirty="0">
                <a:latin typeface="Calibri"/>
                <a:cs typeface="Calibri"/>
              </a:rPr>
              <a:t>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  U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657600" y="1785873"/>
            <a:ext cx="1143000" cy="85725"/>
          </a:xfrm>
          <a:custGeom>
            <a:avLst/>
            <a:gdLst/>
            <a:ahLst/>
            <a:cxnLst/>
            <a:rect l="l" t="t" r="r" b="b"/>
            <a:pathLst>
              <a:path w="1143000" h="85725">
                <a:moveTo>
                  <a:pt x="1057275" y="0"/>
                </a:moveTo>
                <a:lnTo>
                  <a:pt x="1057275" y="85725"/>
                </a:lnTo>
                <a:lnTo>
                  <a:pt x="1114509" y="57150"/>
                </a:lnTo>
                <a:lnTo>
                  <a:pt x="1071499" y="57150"/>
                </a:lnTo>
                <a:lnTo>
                  <a:pt x="1071499" y="28575"/>
                </a:lnTo>
                <a:lnTo>
                  <a:pt x="1114340" y="28575"/>
                </a:lnTo>
                <a:lnTo>
                  <a:pt x="1057275" y="0"/>
                </a:lnTo>
                <a:close/>
              </a:path>
              <a:path w="1143000" h="85725">
                <a:moveTo>
                  <a:pt x="105727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057275" y="57150"/>
                </a:lnTo>
                <a:lnTo>
                  <a:pt x="1057275" y="28575"/>
                </a:lnTo>
                <a:close/>
              </a:path>
              <a:path w="1143000" h="85725">
                <a:moveTo>
                  <a:pt x="1114340" y="28575"/>
                </a:moveTo>
                <a:lnTo>
                  <a:pt x="1071499" y="28575"/>
                </a:lnTo>
                <a:lnTo>
                  <a:pt x="1071499" y="57150"/>
                </a:lnTo>
                <a:lnTo>
                  <a:pt x="1114509" y="57150"/>
                </a:lnTo>
                <a:lnTo>
                  <a:pt x="1143000" y="42925"/>
                </a:lnTo>
                <a:lnTo>
                  <a:pt x="1114340" y="2857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3797300" y="1406144"/>
            <a:ext cx="913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993300"/>
                </a:solidFill>
                <a:latin typeface="Calibri"/>
                <a:cs typeface="Calibri"/>
              </a:rPr>
              <a:t>Data</a:t>
            </a:r>
            <a:r>
              <a:rPr sz="1800" spc="-7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93300"/>
                </a:solidFill>
                <a:latin typeface="Calibri"/>
                <a:cs typeface="Calibri"/>
              </a:rPr>
              <a:t>flow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54939" y="3671392"/>
            <a:ext cx="404050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106680" indent="-2444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4475" algn="l"/>
                <a:tab pos="3744595" algn="l"/>
              </a:tabLst>
            </a:pPr>
            <a:r>
              <a:rPr sz="2400" spc="-15" dirty="0">
                <a:latin typeface="Calibri"/>
                <a:cs typeface="Calibri"/>
              </a:rPr>
              <a:t>Portions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signals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	3</a:t>
            </a:r>
            <a:endParaRPr sz="2400">
              <a:latin typeface="Calibri"/>
              <a:cs typeface="Calibri"/>
            </a:endParaRPr>
          </a:p>
          <a:p>
            <a:pPr marR="11620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occupy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sequentially</a:t>
            </a:r>
            <a:endParaRPr sz="2400">
              <a:latin typeface="Calibri"/>
              <a:cs typeface="Calibri"/>
            </a:endParaRPr>
          </a:p>
          <a:p>
            <a:pPr marL="243840" marR="5080" indent="-231775">
              <a:lnSpc>
                <a:spcPct val="100000"/>
              </a:lnSpc>
              <a:buFont typeface="Arial MT"/>
              <a:buChar char="•"/>
              <a:tabLst>
                <a:tab pos="244475" algn="l"/>
                <a:tab pos="1774189" algn="l"/>
              </a:tabLst>
            </a:pP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spc="-10" dirty="0">
                <a:latin typeface="Calibri"/>
                <a:cs typeface="Calibri"/>
              </a:rPr>
              <a:t>go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one </a:t>
            </a:r>
            <a:r>
              <a:rPr sz="2400" spc="-5" dirty="0">
                <a:latin typeface="Calibri"/>
                <a:cs typeface="Calibri"/>
              </a:rPr>
              <a:t>specific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destination	</a:t>
            </a:r>
            <a:r>
              <a:rPr sz="2400" spc="-5" dirty="0">
                <a:latin typeface="Calibri"/>
                <a:cs typeface="Calibri"/>
              </a:rPr>
              <a:t>1,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2, 3, </a:t>
            </a:r>
            <a:r>
              <a:rPr sz="2400" spc="-10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243840" marR="451484" indent="-23177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4475" algn="l"/>
              </a:tabLst>
            </a:pPr>
            <a:r>
              <a:rPr sz="2400" spc="-5" dirty="0">
                <a:latin typeface="Calibri"/>
                <a:cs typeface="Calibri"/>
              </a:rPr>
              <a:t>The delivery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fixed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unvarying,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unlike </a:t>
            </a:r>
            <a:r>
              <a:rPr sz="2400" spc="-5" dirty="0">
                <a:latin typeface="Calibri"/>
                <a:cs typeface="Calibri"/>
              </a:rPr>
              <a:t>switching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027676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"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76349"/>
            <a:ext cx="8434070" cy="460248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89230" marR="5080" indent="-177165">
              <a:lnSpc>
                <a:spcPct val="70000"/>
              </a:lnSpc>
              <a:spcBef>
                <a:spcPts val="88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200" spc="-10" dirty="0">
                <a:latin typeface="Calibri"/>
                <a:cs typeface="Calibri"/>
              </a:rPr>
              <a:t>Synchronous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TDM: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each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input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connection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allotment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output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even </a:t>
            </a:r>
            <a:r>
              <a:rPr sz="2200" spc="-5" dirty="0">
                <a:latin typeface="Calibri"/>
                <a:cs typeface="Calibri"/>
              </a:rPr>
              <a:t>if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</a:t>
            </a:r>
            <a:r>
              <a:rPr sz="2200" spc="-5" dirty="0">
                <a:latin typeface="Calibri"/>
                <a:cs typeface="Calibri"/>
              </a:rPr>
              <a:t> sending </a:t>
            </a:r>
            <a:r>
              <a:rPr sz="2200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640080" lvl="1" indent="-183515">
              <a:lnSpc>
                <a:spcPts val="1580"/>
              </a:lnSpc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Time</a:t>
            </a:r>
            <a:r>
              <a:rPr sz="1400" i="1" spc="-4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Slots</a:t>
            </a:r>
            <a:r>
              <a:rPr sz="1400" i="1" spc="-1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and</a:t>
            </a:r>
            <a:r>
              <a:rPr sz="1400" i="1" spc="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Frames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Interleaving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Empty</a:t>
            </a:r>
            <a:r>
              <a:rPr sz="1400" i="1" spc="-5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Slots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10" dirty="0">
                <a:latin typeface="Calibri"/>
                <a:cs typeface="Calibri"/>
              </a:rPr>
              <a:t>Data</a:t>
            </a:r>
            <a:r>
              <a:rPr sz="1400" i="1" spc="-2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Rate</a:t>
            </a:r>
            <a:r>
              <a:rPr sz="1400" i="1" spc="-2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Frame</a:t>
            </a:r>
            <a:r>
              <a:rPr sz="1400" i="1" spc="-4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Synchronizing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  <a:p>
            <a:pPr marL="817244" lvl="2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Font typeface="Calibri"/>
              <a:buChar char="◦"/>
              <a:tabLst>
                <a:tab pos="817880" algn="l"/>
              </a:tabLst>
            </a:pPr>
            <a:r>
              <a:rPr sz="1400" i="1" spc="-10" dirty="0">
                <a:latin typeface="Calibri"/>
                <a:cs typeface="Calibri"/>
              </a:rPr>
              <a:t>Digital</a:t>
            </a:r>
            <a:r>
              <a:rPr sz="1400" i="1" spc="-2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Signal</a:t>
            </a:r>
            <a:r>
              <a:rPr sz="1400" i="1" dirty="0"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  <a:p>
            <a:pPr marL="817244" lvl="2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817880" algn="l"/>
              </a:tabLst>
            </a:pPr>
            <a:r>
              <a:rPr sz="1400" i="1" dirty="0">
                <a:latin typeface="Calibri"/>
                <a:cs typeface="Calibri"/>
              </a:rPr>
              <a:t>T</a:t>
            </a:r>
            <a:r>
              <a:rPr sz="1400" i="1" spc="-5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Lines</a:t>
            </a:r>
            <a:endParaRPr sz="1400">
              <a:latin typeface="Calibri"/>
              <a:cs typeface="Calibri"/>
            </a:endParaRPr>
          </a:p>
          <a:p>
            <a:pPr marL="817244" lvl="2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817880" algn="l"/>
              </a:tabLst>
            </a:pPr>
            <a:r>
              <a:rPr sz="1400" i="1" dirty="0">
                <a:latin typeface="Calibri"/>
                <a:cs typeface="Calibri"/>
              </a:rPr>
              <a:t>T</a:t>
            </a:r>
            <a:r>
              <a:rPr sz="1400" i="1" spc="-3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Lines</a:t>
            </a:r>
            <a:r>
              <a:rPr sz="1400" i="1" spc="-1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for</a:t>
            </a:r>
            <a:r>
              <a:rPr sz="1400" i="1" spc="-4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Analog</a:t>
            </a:r>
            <a:r>
              <a:rPr sz="1400" i="1" spc="-2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Transmission</a:t>
            </a:r>
            <a:endParaRPr sz="1400">
              <a:latin typeface="Calibri"/>
              <a:cs typeface="Calibri"/>
            </a:endParaRPr>
          </a:p>
          <a:p>
            <a:pPr marL="817244" lvl="2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Font typeface="Calibri"/>
              <a:buChar char="◦"/>
              <a:tabLst>
                <a:tab pos="817880" algn="l"/>
              </a:tabLst>
            </a:pPr>
            <a:r>
              <a:rPr sz="1400" i="1" dirty="0">
                <a:latin typeface="Calibri"/>
                <a:cs typeface="Calibri"/>
              </a:rPr>
              <a:t>E</a:t>
            </a:r>
            <a:r>
              <a:rPr sz="1400" i="1" spc="-5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Lines</a:t>
            </a:r>
            <a:endParaRPr sz="1400">
              <a:latin typeface="Calibri"/>
              <a:cs typeface="Calibri"/>
            </a:endParaRPr>
          </a:p>
          <a:p>
            <a:pPr marL="817244" lvl="2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817880" algn="l"/>
              </a:tabLst>
            </a:pPr>
            <a:r>
              <a:rPr sz="1400" i="1" dirty="0">
                <a:latin typeface="Calibri"/>
                <a:cs typeface="Calibri"/>
              </a:rPr>
              <a:t>More</a:t>
            </a:r>
            <a:r>
              <a:rPr sz="1400" i="1" spc="-4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Synchronous</a:t>
            </a:r>
            <a:r>
              <a:rPr sz="1400" i="1" spc="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TDM</a:t>
            </a:r>
            <a:r>
              <a:rPr sz="1400" i="1" spc="-1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buClr>
                <a:srgbClr val="1CACE3"/>
              </a:buClr>
              <a:buFont typeface="Calibri"/>
              <a:buChar char="◦"/>
            </a:pPr>
            <a:endParaRPr sz="1300">
              <a:latin typeface="Calibri"/>
              <a:cs typeface="Calibri"/>
            </a:endParaRPr>
          </a:p>
          <a:p>
            <a:pPr marL="189230" marR="308610" indent="-177165">
              <a:lnSpc>
                <a:spcPct val="70000"/>
              </a:lnSpc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200" spc="-15" dirty="0">
                <a:latin typeface="Calibri"/>
                <a:cs typeface="Calibri"/>
              </a:rPr>
              <a:t>Statistical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TDM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: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slots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dynamically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allocated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improve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bandwidth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efficiency</a:t>
            </a:r>
            <a:endParaRPr sz="2200">
              <a:latin typeface="Calibri"/>
              <a:cs typeface="Calibri"/>
            </a:endParaRPr>
          </a:p>
          <a:p>
            <a:pPr marL="640080" lvl="1" indent="-183515">
              <a:lnSpc>
                <a:spcPts val="1595"/>
              </a:lnSpc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dirty="0">
                <a:latin typeface="Calibri"/>
                <a:cs typeface="Calibri"/>
              </a:rPr>
              <a:t>Addressing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Slot</a:t>
            </a:r>
            <a:r>
              <a:rPr sz="1400" i="1" spc="-55" dirty="0">
                <a:latin typeface="Calibri"/>
                <a:cs typeface="Calibri"/>
              </a:rPr>
              <a:t> </a:t>
            </a:r>
            <a:r>
              <a:rPr sz="1400" i="1" spc="-10" dirty="0">
                <a:latin typeface="Calibri"/>
                <a:cs typeface="Calibri"/>
              </a:rPr>
              <a:t>Size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No</a:t>
            </a:r>
            <a:r>
              <a:rPr sz="1400" i="1" spc="-5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Synchronization</a:t>
            </a:r>
            <a:r>
              <a:rPr sz="1400" i="1" spc="-2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Bit</a:t>
            </a:r>
            <a:endParaRPr sz="1400">
              <a:latin typeface="Calibri"/>
              <a:cs typeface="Calibri"/>
            </a:endParaRPr>
          </a:p>
          <a:p>
            <a:pPr marL="64008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400" i="1" spc="-5" dirty="0">
                <a:latin typeface="Calibri"/>
                <a:cs typeface="Calibri"/>
              </a:rPr>
              <a:t>Bandwidth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916" y="470916"/>
            <a:ext cx="8784590" cy="684530"/>
            <a:chOff x="197916" y="470916"/>
            <a:chExt cx="8784590" cy="684530"/>
          </a:xfrm>
        </p:grpSpPr>
        <p:sp>
          <p:nvSpPr>
            <p:cNvPr id="3" name="object 3"/>
            <p:cNvSpPr/>
            <p:nvPr/>
          </p:nvSpPr>
          <p:spPr>
            <a:xfrm>
              <a:off x="201091" y="1143762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1" y="703559"/>
              <a:ext cx="2866643" cy="387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4660" y="470916"/>
              <a:ext cx="658367" cy="670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7351" y="470916"/>
              <a:ext cx="4078224" cy="6705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0763" y="1216812"/>
            <a:ext cx="4291965" cy="84581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4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1900" spc="-5" dirty="0">
                <a:latin typeface="Calibri"/>
                <a:cs typeface="Calibri"/>
              </a:rPr>
              <a:t>Medium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Data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Rate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&gt; Signal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Data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Rate</a:t>
            </a:r>
            <a:endParaRPr sz="19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95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1900" spc="-5" dirty="0">
                <a:latin typeface="Calibri"/>
                <a:cs typeface="Calibri"/>
              </a:rPr>
              <a:t>Multiple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digital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signals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interleaved</a:t>
            </a:r>
            <a:r>
              <a:rPr sz="1900" spc="5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in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time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763" y="4141089"/>
            <a:ext cx="11912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1900" spc="-10" dirty="0">
                <a:latin typeface="Calibri"/>
                <a:cs typeface="Calibri"/>
              </a:rPr>
              <a:t>Time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slots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763" y="4406874"/>
            <a:ext cx="7832725" cy="180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419100" indent="-18351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1700" spc="-5" dirty="0">
                <a:latin typeface="Calibri"/>
                <a:cs typeface="Calibri"/>
              </a:rPr>
              <a:t>are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preassigned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to sources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fixed</a:t>
            </a:r>
            <a:endParaRPr sz="1700">
              <a:latin typeface="Calibri"/>
              <a:cs typeface="Calibri"/>
            </a:endParaRPr>
          </a:p>
          <a:p>
            <a:pPr marL="419100" indent="-183515">
              <a:lnSpc>
                <a:spcPct val="100000"/>
              </a:lnSpc>
              <a:spcBef>
                <a:spcPts val="19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1700" spc="-5" dirty="0">
                <a:latin typeface="Calibri"/>
                <a:cs typeface="Calibri"/>
              </a:rPr>
              <a:t>are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allocated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even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if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  <a:p>
            <a:pPr marL="419100" indent="-183515">
              <a:lnSpc>
                <a:spcPct val="100000"/>
              </a:lnSpc>
              <a:spcBef>
                <a:spcPts val="19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1700" dirty="0">
                <a:latin typeface="Calibri"/>
                <a:cs typeface="Calibri"/>
              </a:rPr>
              <a:t>do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not</a:t>
            </a:r>
            <a:r>
              <a:rPr sz="1700" spc="-10" dirty="0">
                <a:latin typeface="Calibri"/>
                <a:cs typeface="Calibri"/>
              </a:rPr>
              <a:t> have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to </a:t>
            </a:r>
            <a:r>
              <a:rPr sz="1700" dirty="0">
                <a:latin typeface="Calibri"/>
                <a:cs typeface="Calibri"/>
              </a:rPr>
              <a:t>be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evenly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distributed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among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sources</a:t>
            </a:r>
            <a:endParaRPr sz="17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5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200" spc="-10" dirty="0">
                <a:latin typeface="Calibri"/>
                <a:cs typeface="Calibri"/>
              </a:rPr>
              <a:t>Time</a:t>
            </a:r>
            <a:r>
              <a:rPr sz="2200" spc="-5" dirty="0">
                <a:latin typeface="Calibri"/>
                <a:cs typeface="Calibri"/>
              </a:rPr>
              <a:t> slots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grouped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frames</a:t>
            </a:r>
            <a:endParaRPr sz="2200">
              <a:latin typeface="Calibri"/>
              <a:cs typeface="Calibri"/>
            </a:endParaRPr>
          </a:p>
          <a:p>
            <a:pPr marL="419100" marR="5080" lvl="1" indent="-182880">
              <a:lnSpc>
                <a:spcPct val="77100"/>
              </a:lnSpc>
              <a:spcBef>
                <a:spcPts val="47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1700" dirty="0">
                <a:latin typeface="Calibri"/>
                <a:cs typeface="Calibri"/>
              </a:rPr>
              <a:t>A </a:t>
            </a:r>
            <a:r>
              <a:rPr sz="1700" spc="-10" dirty="0">
                <a:latin typeface="Calibri"/>
                <a:cs typeface="Calibri"/>
              </a:rPr>
              <a:t>frame </a:t>
            </a:r>
            <a:r>
              <a:rPr sz="1700" spc="-5" dirty="0">
                <a:latin typeface="Calibri"/>
                <a:cs typeface="Calibri"/>
              </a:rPr>
              <a:t>consists of </a:t>
            </a:r>
            <a:r>
              <a:rPr sz="1700" dirty="0">
                <a:latin typeface="Calibri"/>
                <a:cs typeface="Calibri"/>
              </a:rPr>
              <a:t>one </a:t>
            </a:r>
            <a:r>
              <a:rPr sz="1700" spc="-10" dirty="0">
                <a:latin typeface="Calibri"/>
                <a:cs typeface="Calibri"/>
              </a:rPr>
              <a:t>complete </a:t>
            </a:r>
            <a:r>
              <a:rPr sz="1700" spc="-5" dirty="0">
                <a:latin typeface="Calibri"/>
                <a:cs typeface="Calibri"/>
              </a:rPr>
              <a:t>cycle of </a:t>
            </a:r>
            <a:r>
              <a:rPr sz="1700" dirty="0">
                <a:latin typeface="Calibri"/>
                <a:cs typeface="Calibri"/>
              </a:rPr>
              <a:t>time slots, with one slot </a:t>
            </a:r>
            <a:r>
              <a:rPr sz="1700" spc="-5" dirty="0">
                <a:latin typeface="Calibri"/>
                <a:cs typeface="Calibri"/>
              </a:rPr>
              <a:t>dedicated to </a:t>
            </a:r>
            <a:r>
              <a:rPr sz="1700" dirty="0">
                <a:latin typeface="Calibri"/>
                <a:cs typeface="Calibri"/>
              </a:rPr>
              <a:t>each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sending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device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7164" y="561213"/>
            <a:ext cx="67322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3200"/>
          </a:p>
        </p:txBody>
      </p:sp>
      <p:grpSp>
        <p:nvGrpSpPr>
          <p:cNvPr id="11" name="object 11"/>
          <p:cNvGrpSpPr/>
          <p:nvPr/>
        </p:nvGrpSpPr>
        <p:grpSpPr>
          <a:xfrm>
            <a:off x="3119437" y="2509837"/>
            <a:ext cx="466725" cy="1838325"/>
            <a:chOff x="3119437" y="2509837"/>
            <a:chExt cx="466725" cy="1838325"/>
          </a:xfrm>
        </p:grpSpPr>
        <p:sp>
          <p:nvSpPr>
            <p:cNvPr id="12" name="object 12"/>
            <p:cNvSpPr/>
            <p:nvPr/>
          </p:nvSpPr>
          <p:spPr>
            <a:xfrm>
              <a:off x="3124200" y="2514600"/>
              <a:ext cx="457200" cy="1828800"/>
            </a:xfrm>
            <a:custGeom>
              <a:avLst/>
              <a:gdLst/>
              <a:ahLst/>
              <a:cxnLst/>
              <a:rect l="l" t="t" r="r" b="b"/>
              <a:pathLst>
                <a:path w="457200" h="1828800">
                  <a:moveTo>
                    <a:pt x="0" y="0"/>
                  </a:moveTo>
                  <a:lnTo>
                    <a:pt x="0" y="1828800"/>
                  </a:lnTo>
                  <a:lnTo>
                    <a:pt x="457200" y="1603375"/>
                  </a:lnTo>
                  <a:lnTo>
                    <a:pt x="457200" y="225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4200" y="2514600"/>
              <a:ext cx="457200" cy="1828800"/>
            </a:xfrm>
            <a:custGeom>
              <a:avLst/>
              <a:gdLst/>
              <a:ahLst/>
              <a:cxnLst/>
              <a:rect l="l" t="t" r="r" b="b"/>
              <a:pathLst>
                <a:path w="457200" h="1828800">
                  <a:moveTo>
                    <a:pt x="0" y="1828800"/>
                  </a:moveTo>
                  <a:lnTo>
                    <a:pt x="457200" y="1603375"/>
                  </a:lnTo>
                  <a:lnTo>
                    <a:pt x="457200" y="225425"/>
                  </a:lnTo>
                  <a:lnTo>
                    <a:pt x="0" y="0"/>
                  </a:lnTo>
                  <a:lnTo>
                    <a:pt x="0" y="1828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43198" y="2715895"/>
            <a:ext cx="2209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5000" y="2514600"/>
            <a:ext cx="533400" cy="4572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905000" y="2514600"/>
            <a:ext cx="533400" cy="457200"/>
          </a:xfrm>
          <a:prstGeom prst="rect">
            <a:avLst/>
          </a:prstGeom>
          <a:ln w="28575">
            <a:solidFill>
              <a:srgbClr val="DFE2E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DFE2E4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5000" y="3200400"/>
            <a:ext cx="533400" cy="457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905000" y="3200400"/>
            <a:ext cx="533400" cy="457200"/>
          </a:xfrm>
          <a:prstGeom prst="rect">
            <a:avLst/>
          </a:prstGeom>
          <a:ln w="28575">
            <a:solidFill>
              <a:srgbClr val="DFE2E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DFE2E4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5000" y="3886200"/>
            <a:ext cx="533400" cy="4572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905000" y="3886200"/>
            <a:ext cx="533400" cy="457200"/>
          </a:xfrm>
          <a:prstGeom prst="rect">
            <a:avLst/>
          </a:prstGeom>
          <a:ln w="28575">
            <a:solidFill>
              <a:srgbClr val="DFE2E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DFE2E4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38400" y="2700273"/>
            <a:ext cx="3810000" cy="1457325"/>
            <a:chOff x="2438400" y="2700273"/>
            <a:chExt cx="3810000" cy="1457325"/>
          </a:xfrm>
        </p:grpSpPr>
        <p:sp>
          <p:nvSpPr>
            <p:cNvPr id="22" name="object 22"/>
            <p:cNvSpPr/>
            <p:nvPr/>
          </p:nvSpPr>
          <p:spPr>
            <a:xfrm>
              <a:off x="2438400" y="2700273"/>
              <a:ext cx="685800" cy="1457325"/>
            </a:xfrm>
            <a:custGeom>
              <a:avLst/>
              <a:gdLst/>
              <a:ahLst/>
              <a:cxnLst/>
              <a:rect l="l" t="t" r="r" b="b"/>
              <a:pathLst>
                <a:path w="685800" h="1457325">
                  <a:moveTo>
                    <a:pt x="685800" y="1414526"/>
                  </a:moveTo>
                  <a:lnTo>
                    <a:pt x="657136" y="1400175"/>
                  </a:lnTo>
                  <a:lnTo>
                    <a:pt x="600075" y="1371600"/>
                  </a:lnTo>
                  <a:lnTo>
                    <a:pt x="600075" y="1400175"/>
                  </a:lnTo>
                  <a:lnTo>
                    <a:pt x="0" y="1400175"/>
                  </a:lnTo>
                  <a:lnTo>
                    <a:pt x="0" y="1428750"/>
                  </a:lnTo>
                  <a:lnTo>
                    <a:pt x="600075" y="1428750"/>
                  </a:lnTo>
                  <a:lnTo>
                    <a:pt x="600075" y="1457325"/>
                  </a:lnTo>
                  <a:lnTo>
                    <a:pt x="657301" y="1428750"/>
                  </a:lnTo>
                  <a:lnTo>
                    <a:pt x="685800" y="1414526"/>
                  </a:lnTo>
                  <a:close/>
                </a:path>
                <a:path w="685800" h="1457325">
                  <a:moveTo>
                    <a:pt x="685800" y="728726"/>
                  </a:moveTo>
                  <a:lnTo>
                    <a:pt x="657136" y="714375"/>
                  </a:lnTo>
                  <a:lnTo>
                    <a:pt x="600075" y="685800"/>
                  </a:lnTo>
                  <a:lnTo>
                    <a:pt x="600075" y="714375"/>
                  </a:lnTo>
                  <a:lnTo>
                    <a:pt x="0" y="714375"/>
                  </a:lnTo>
                  <a:lnTo>
                    <a:pt x="0" y="742950"/>
                  </a:lnTo>
                  <a:lnTo>
                    <a:pt x="600075" y="742950"/>
                  </a:lnTo>
                  <a:lnTo>
                    <a:pt x="600075" y="771525"/>
                  </a:lnTo>
                  <a:lnTo>
                    <a:pt x="657301" y="742950"/>
                  </a:lnTo>
                  <a:lnTo>
                    <a:pt x="685800" y="728726"/>
                  </a:lnTo>
                  <a:close/>
                </a:path>
                <a:path w="685800" h="1457325">
                  <a:moveTo>
                    <a:pt x="685800" y="42926"/>
                  </a:moveTo>
                  <a:lnTo>
                    <a:pt x="657136" y="28575"/>
                  </a:lnTo>
                  <a:lnTo>
                    <a:pt x="600075" y="0"/>
                  </a:lnTo>
                  <a:lnTo>
                    <a:pt x="600075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600075" y="57150"/>
                  </a:lnTo>
                  <a:lnTo>
                    <a:pt x="600075" y="85725"/>
                  </a:lnTo>
                  <a:lnTo>
                    <a:pt x="657301" y="57150"/>
                  </a:lnTo>
                  <a:lnTo>
                    <a:pt x="685800" y="42926"/>
                  </a:lnTo>
                  <a:close/>
                </a:path>
              </a:pathLst>
            </a:custGeom>
            <a:solidFill>
              <a:srgbClr val="335B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9800" y="3200399"/>
              <a:ext cx="228600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200" y="3200399"/>
              <a:ext cx="228600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600" y="3200399"/>
              <a:ext cx="228600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4000" y="3200399"/>
              <a:ext cx="228600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5400" y="3200399"/>
              <a:ext cx="228600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6800" y="3200399"/>
              <a:ext cx="228600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3200399"/>
              <a:ext cx="228600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9600" y="3200399"/>
              <a:ext cx="22860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1000" y="3200399"/>
              <a:ext cx="228600" cy="457200"/>
            </a:xfrm>
            <a:prstGeom prst="rect">
              <a:avLst/>
            </a:prstGeom>
          </p:spPr>
        </p:pic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176712" y="3186112"/>
          <a:ext cx="2057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DFE2E4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DFE2E4"/>
                      </a:solidFill>
                      <a:prstDash val="solid"/>
                    </a:lnL>
                    <a:lnR w="28575">
                      <a:solidFill>
                        <a:srgbClr val="DFE2E4"/>
                      </a:solidFill>
                      <a:prstDash val="solid"/>
                    </a:lnR>
                    <a:lnT w="28575">
                      <a:solidFill>
                        <a:srgbClr val="DFE2E4"/>
                      </a:solidFill>
                      <a:prstDash val="solid"/>
                    </a:lnT>
                    <a:lnB w="28575">
                      <a:solidFill>
                        <a:srgbClr val="DFE2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3200400" y="2890837"/>
            <a:ext cx="3276600" cy="1148080"/>
            <a:chOff x="3200400" y="2890837"/>
            <a:chExt cx="3276600" cy="1148080"/>
          </a:xfrm>
        </p:grpSpPr>
        <p:sp>
          <p:nvSpPr>
            <p:cNvPr id="34" name="object 34"/>
            <p:cNvSpPr/>
            <p:nvPr/>
          </p:nvSpPr>
          <p:spPr>
            <a:xfrm>
              <a:off x="3581400" y="3386073"/>
              <a:ext cx="609600" cy="85725"/>
            </a:xfrm>
            <a:custGeom>
              <a:avLst/>
              <a:gdLst/>
              <a:ahLst/>
              <a:cxnLst/>
              <a:rect l="l" t="t" r="r" b="b"/>
              <a:pathLst>
                <a:path w="609600" h="85725">
                  <a:moveTo>
                    <a:pt x="523875" y="0"/>
                  </a:moveTo>
                  <a:lnTo>
                    <a:pt x="523875" y="85725"/>
                  </a:lnTo>
                  <a:lnTo>
                    <a:pt x="581109" y="57150"/>
                  </a:lnTo>
                  <a:lnTo>
                    <a:pt x="538099" y="57150"/>
                  </a:lnTo>
                  <a:lnTo>
                    <a:pt x="538099" y="28575"/>
                  </a:lnTo>
                  <a:lnTo>
                    <a:pt x="580940" y="28575"/>
                  </a:lnTo>
                  <a:lnTo>
                    <a:pt x="523875" y="0"/>
                  </a:lnTo>
                  <a:close/>
                </a:path>
                <a:path w="609600" h="85725">
                  <a:moveTo>
                    <a:pt x="52387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523875" y="57150"/>
                  </a:lnTo>
                  <a:lnTo>
                    <a:pt x="523875" y="28575"/>
                  </a:lnTo>
                  <a:close/>
                </a:path>
                <a:path w="609600" h="85725">
                  <a:moveTo>
                    <a:pt x="580940" y="28575"/>
                  </a:moveTo>
                  <a:lnTo>
                    <a:pt x="538099" y="28575"/>
                  </a:lnTo>
                  <a:lnTo>
                    <a:pt x="538099" y="57150"/>
                  </a:lnTo>
                  <a:lnTo>
                    <a:pt x="581109" y="57150"/>
                  </a:lnTo>
                  <a:lnTo>
                    <a:pt x="609600" y="42925"/>
                  </a:lnTo>
                  <a:lnTo>
                    <a:pt x="580940" y="28575"/>
                  </a:lnTo>
                  <a:close/>
                </a:path>
              </a:pathLst>
            </a:custGeom>
            <a:solidFill>
              <a:srgbClr val="335B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00400" y="3372554"/>
              <a:ext cx="437515" cy="666115"/>
            </a:xfrm>
            <a:custGeom>
              <a:avLst/>
              <a:gdLst/>
              <a:ahLst/>
              <a:cxnLst/>
              <a:rect l="l" t="t" r="r" b="b"/>
              <a:pathLst>
                <a:path w="437514" h="666114">
                  <a:moveTo>
                    <a:pt x="12064" y="538791"/>
                  </a:moveTo>
                  <a:lnTo>
                    <a:pt x="0" y="666045"/>
                  </a:lnTo>
                  <a:lnTo>
                    <a:pt x="109092" y="599370"/>
                  </a:lnTo>
                  <a:lnTo>
                    <a:pt x="102583" y="595306"/>
                  </a:lnTo>
                  <a:lnTo>
                    <a:pt x="66675" y="595306"/>
                  </a:lnTo>
                  <a:lnTo>
                    <a:pt x="34289" y="575113"/>
                  </a:lnTo>
                  <a:lnTo>
                    <a:pt x="44382" y="558968"/>
                  </a:lnTo>
                  <a:lnTo>
                    <a:pt x="12064" y="538791"/>
                  </a:lnTo>
                  <a:close/>
                </a:path>
                <a:path w="437514" h="666114">
                  <a:moveTo>
                    <a:pt x="44382" y="558968"/>
                  </a:moveTo>
                  <a:lnTo>
                    <a:pt x="34289" y="575113"/>
                  </a:lnTo>
                  <a:lnTo>
                    <a:pt x="66675" y="595306"/>
                  </a:lnTo>
                  <a:lnTo>
                    <a:pt x="76752" y="579179"/>
                  </a:lnTo>
                  <a:lnTo>
                    <a:pt x="44382" y="558968"/>
                  </a:lnTo>
                  <a:close/>
                </a:path>
                <a:path w="437514" h="666114">
                  <a:moveTo>
                    <a:pt x="76752" y="579179"/>
                  </a:moveTo>
                  <a:lnTo>
                    <a:pt x="66675" y="595306"/>
                  </a:lnTo>
                  <a:lnTo>
                    <a:pt x="102583" y="595306"/>
                  </a:lnTo>
                  <a:lnTo>
                    <a:pt x="76752" y="579179"/>
                  </a:lnTo>
                  <a:close/>
                </a:path>
                <a:path w="437514" h="666114">
                  <a:moveTo>
                    <a:pt x="336565" y="91565"/>
                  </a:moveTo>
                  <a:lnTo>
                    <a:pt x="44382" y="558968"/>
                  </a:lnTo>
                  <a:lnTo>
                    <a:pt x="76752" y="579179"/>
                  </a:lnTo>
                  <a:lnTo>
                    <a:pt x="368843" y="111743"/>
                  </a:lnTo>
                  <a:lnTo>
                    <a:pt x="350647" y="104959"/>
                  </a:lnTo>
                  <a:lnTo>
                    <a:pt x="336565" y="91565"/>
                  </a:lnTo>
                  <a:close/>
                </a:path>
                <a:path w="437514" h="666114">
                  <a:moveTo>
                    <a:pt x="436754" y="46285"/>
                  </a:moveTo>
                  <a:lnTo>
                    <a:pt x="364871" y="46285"/>
                  </a:lnTo>
                  <a:lnTo>
                    <a:pt x="397128" y="66478"/>
                  </a:lnTo>
                  <a:lnTo>
                    <a:pt x="368843" y="111743"/>
                  </a:lnTo>
                  <a:lnTo>
                    <a:pt x="371917" y="112889"/>
                  </a:lnTo>
                  <a:lnTo>
                    <a:pt x="393842" y="112103"/>
                  </a:lnTo>
                  <a:lnTo>
                    <a:pt x="413887" y="103173"/>
                  </a:lnTo>
                  <a:lnTo>
                    <a:pt x="429513" y="86671"/>
                  </a:lnTo>
                  <a:lnTo>
                    <a:pt x="437443" y="65474"/>
                  </a:lnTo>
                  <a:lnTo>
                    <a:pt x="436754" y="46285"/>
                  </a:lnTo>
                  <a:close/>
                </a:path>
                <a:path w="437514" h="666114">
                  <a:moveTo>
                    <a:pt x="364871" y="46285"/>
                  </a:moveTo>
                  <a:lnTo>
                    <a:pt x="336565" y="91565"/>
                  </a:lnTo>
                  <a:lnTo>
                    <a:pt x="350647" y="104959"/>
                  </a:lnTo>
                  <a:lnTo>
                    <a:pt x="368843" y="111743"/>
                  </a:lnTo>
                  <a:lnTo>
                    <a:pt x="397128" y="66478"/>
                  </a:lnTo>
                  <a:lnTo>
                    <a:pt x="364871" y="46285"/>
                  </a:lnTo>
                  <a:close/>
                </a:path>
                <a:path w="437514" h="666114">
                  <a:moveTo>
                    <a:pt x="390028" y="0"/>
                  </a:moveTo>
                  <a:lnTo>
                    <a:pt x="368141" y="771"/>
                  </a:lnTo>
                  <a:lnTo>
                    <a:pt x="348110" y="9663"/>
                  </a:lnTo>
                  <a:lnTo>
                    <a:pt x="332486" y="26092"/>
                  </a:lnTo>
                  <a:lnTo>
                    <a:pt x="324554" y="47363"/>
                  </a:lnTo>
                  <a:lnTo>
                    <a:pt x="325326" y="69288"/>
                  </a:lnTo>
                  <a:lnTo>
                    <a:pt x="334218" y="89332"/>
                  </a:lnTo>
                  <a:lnTo>
                    <a:pt x="336565" y="91565"/>
                  </a:lnTo>
                  <a:lnTo>
                    <a:pt x="364871" y="46285"/>
                  </a:lnTo>
                  <a:lnTo>
                    <a:pt x="436754" y="46285"/>
                  </a:lnTo>
                  <a:lnTo>
                    <a:pt x="436657" y="43586"/>
                  </a:lnTo>
                  <a:lnTo>
                    <a:pt x="427728" y="23556"/>
                  </a:lnTo>
                  <a:lnTo>
                    <a:pt x="411225" y="7931"/>
                  </a:lnTo>
                  <a:lnTo>
                    <a:pt x="39002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91200" y="37718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228600" y="38100"/>
                  </a:moveTo>
                  <a:lnTo>
                    <a:pt x="215900" y="31750"/>
                  </a:lnTo>
                  <a:lnTo>
                    <a:pt x="152400" y="0"/>
                  </a:lnTo>
                  <a:lnTo>
                    <a:pt x="1524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52400" y="44450"/>
                  </a:lnTo>
                  <a:lnTo>
                    <a:pt x="152400" y="76200"/>
                  </a:lnTo>
                  <a:lnTo>
                    <a:pt x="215900" y="44450"/>
                  </a:lnTo>
                  <a:lnTo>
                    <a:pt x="228600" y="38100"/>
                  </a:lnTo>
                  <a:close/>
                </a:path>
                <a:path w="685800" h="76200">
                  <a:moveTo>
                    <a:pt x="685800" y="31750"/>
                  </a:moveTo>
                  <a:lnTo>
                    <a:pt x="533400" y="31750"/>
                  </a:lnTo>
                  <a:lnTo>
                    <a:pt x="533400" y="0"/>
                  </a:lnTo>
                  <a:lnTo>
                    <a:pt x="457200" y="38100"/>
                  </a:lnTo>
                  <a:lnTo>
                    <a:pt x="533400" y="76200"/>
                  </a:lnTo>
                  <a:lnTo>
                    <a:pt x="53340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62600" y="2895600"/>
              <a:ext cx="685800" cy="1066800"/>
            </a:xfrm>
            <a:custGeom>
              <a:avLst/>
              <a:gdLst/>
              <a:ahLst/>
              <a:cxnLst/>
              <a:rect l="l" t="t" r="r" b="b"/>
              <a:pathLst>
                <a:path w="685800" h="1066800">
                  <a:moveTo>
                    <a:pt x="457200" y="838200"/>
                  </a:moveTo>
                  <a:lnTo>
                    <a:pt x="457200" y="1066800"/>
                  </a:lnTo>
                </a:path>
                <a:path w="685800" h="1066800">
                  <a:moveTo>
                    <a:pt x="685800" y="838200"/>
                  </a:moveTo>
                  <a:lnTo>
                    <a:pt x="685800" y="1066800"/>
                  </a:lnTo>
                </a:path>
                <a:path w="685800" h="1066800">
                  <a:moveTo>
                    <a:pt x="685800" y="0"/>
                  </a:moveTo>
                  <a:lnTo>
                    <a:pt x="685800" y="228600"/>
                  </a:lnTo>
                </a:path>
                <a:path w="685800" h="10668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62600" y="2933700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685800" h="76200">
                  <a:moveTo>
                    <a:pt x="609600" y="0"/>
                  </a:moveTo>
                  <a:lnTo>
                    <a:pt x="609600" y="76200"/>
                  </a:lnTo>
                  <a:lnTo>
                    <a:pt x="673100" y="44450"/>
                  </a:lnTo>
                  <a:lnTo>
                    <a:pt x="622300" y="44450"/>
                  </a:lnTo>
                  <a:lnTo>
                    <a:pt x="622300" y="31750"/>
                  </a:lnTo>
                  <a:lnTo>
                    <a:pt x="673100" y="31750"/>
                  </a:lnTo>
                  <a:lnTo>
                    <a:pt x="609600" y="0"/>
                  </a:lnTo>
                  <a:close/>
                </a:path>
                <a:path w="685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685800" h="76200">
                  <a:moveTo>
                    <a:pt x="6096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609600" y="44450"/>
                  </a:lnTo>
                  <a:lnTo>
                    <a:pt x="609600" y="31750"/>
                  </a:lnTo>
                  <a:close/>
                </a:path>
                <a:path w="68580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85800" y="38100"/>
                  </a:lnTo>
                  <a:lnTo>
                    <a:pt x="673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652008" y="2676270"/>
            <a:ext cx="48323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5009" y="3946397"/>
            <a:ext cx="687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Tim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sl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19800" y="3124200"/>
            <a:ext cx="228600" cy="609600"/>
          </a:xfrm>
          <a:custGeom>
            <a:avLst/>
            <a:gdLst/>
            <a:ahLst/>
            <a:cxnLst/>
            <a:rect l="l" t="t" r="r" b="b"/>
            <a:pathLst>
              <a:path w="228600" h="609600">
                <a:moveTo>
                  <a:pt x="0" y="304800"/>
                </a:moveTo>
                <a:lnTo>
                  <a:pt x="3019" y="234931"/>
                </a:lnTo>
                <a:lnTo>
                  <a:pt x="11618" y="170783"/>
                </a:lnTo>
                <a:lnTo>
                  <a:pt x="25112" y="114188"/>
                </a:lnTo>
                <a:lnTo>
                  <a:pt x="42814" y="66980"/>
                </a:lnTo>
                <a:lnTo>
                  <a:pt x="64036" y="30990"/>
                </a:lnTo>
                <a:lnTo>
                  <a:pt x="114300" y="0"/>
                </a:lnTo>
                <a:lnTo>
                  <a:pt x="140505" y="8053"/>
                </a:lnTo>
                <a:lnTo>
                  <a:pt x="164563" y="30990"/>
                </a:lnTo>
                <a:lnTo>
                  <a:pt x="185785" y="66980"/>
                </a:lnTo>
                <a:lnTo>
                  <a:pt x="203487" y="114188"/>
                </a:lnTo>
                <a:lnTo>
                  <a:pt x="216981" y="170783"/>
                </a:lnTo>
                <a:lnTo>
                  <a:pt x="225580" y="234931"/>
                </a:lnTo>
                <a:lnTo>
                  <a:pt x="228600" y="304800"/>
                </a:lnTo>
                <a:lnTo>
                  <a:pt x="225580" y="374668"/>
                </a:lnTo>
                <a:lnTo>
                  <a:pt x="216981" y="438816"/>
                </a:lnTo>
                <a:lnTo>
                  <a:pt x="203487" y="495411"/>
                </a:lnTo>
                <a:lnTo>
                  <a:pt x="185785" y="542619"/>
                </a:lnTo>
                <a:lnTo>
                  <a:pt x="164563" y="578609"/>
                </a:lnTo>
                <a:lnTo>
                  <a:pt x="114300" y="609600"/>
                </a:lnTo>
                <a:lnTo>
                  <a:pt x="88094" y="601546"/>
                </a:lnTo>
                <a:lnTo>
                  <a:pt x="64036" y="578609"/>
                </a:lnTo>
                <a:lnTo>
                  <a:pt x="42814" y="542619"/>
                </a:lnTo>
                <a:lnTo>
                  <a:pt x="25112" y="495411"/>
                </a:lnTo>
                <a:lnTo>
                  <a:pt x="11618" y="438816"/>
                </a:lnTo>
                <a:lnTo>
                  <a:pt x="3019" y="374668"/>
                </a:lnTo>
                <a:lnTo>
                  <a:pt x="0" y="3048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6254750" y="2352675"/>
            <a:ext cx="1679575" cy="859155"/>
            <a:chOff x="6254750" y="2352675"/>
            <a:chExt cx="1679575" cy="859155"/>
          </a:xfrm>
        </p:grpSpPr>
        <p:sp>
          <p:nvSpPr>
            <p:cNvPr id="43" name="object 43"/>
            <p:cNvSpPr/>
            <p:nvPr/>
          </p:nvSpPr>
          <p:spPr>
            <a:xfrm>
              <a:off x="6264275" y="2362200"/>
              <a:ext cx="1660525" cy="840105"/>
            </a:xfrm>
            <a:custGeom>
              <a:avLst/>
              <a:gdLst/>
              <a:ahLst/>
              <a:cxnLst/>
              <a:rect l="l" t="t" r="r" b="b"/>
              <a:pathLst>
                <a:path w="1660525" h="840105">
                  <a:moveTo>
                    <a:pt x="904875" y="457200"/>
                  </a:moveTo>
                  <a:lnTo>
                    <a:pt x="581025" y="457200"/>
                  </a:lnTo>
                  <a:lnTo>
                    <a:pt x="0" y="839851"/>
                  </a:lnTo>
                  <a:lnTo>
                    <a:pt x="904875" y="457200"/>
                  </a:lnTo>
                  <a:close/>
                </a:path>
                <a:path w="1660525" h="840105">
                  <a:moveTo>
                    <a:pt x="1584325" y="0"/>
                  </a:moveTo>
                  <a:lnTo>
                    <a:pt x="441325" y="0"/>
                  </a:lnTo>
                  <a:lnTo>
                    <a:pt x="411684" y="5994"/>
                  </a:lnTo>
                  <a:lnTo>
                    <a:pt x="387461" y="22336"/>
                  </a:lnTo>
                  <a:lnTo>
                    <a:pt x="371119" y="46559"/>
                  </a:lnTo>
                  <a:lnTo>
                    <a:pt x="365125" y="76200"/>
                  </a:lnTo>
                  <a:lnTo>
                    <a:pt x="365125" y="381000"/>
                  </a:lnTo>
                  <a:lnTo>
                    <a:pt x="371119" y="410640"/>
                  </a:lnTo>
                  <a:lnTo>
                    <a:pt x="387461" y="434863"/>
                  </a:lnTo>
                  <a:lnTo>
                    <a:pt x="411684" y="451205"/>
                  </a:lnTo>
                  <a:lnTo>
                    <a:pt x="441325" y="457200"/>
                  </a:lnTo>
                  <a:lnTo>
                    <a:pt x="1584325" y="457200"/>
                  </a:lnTo>
                  <a:lnTo>
                    <a:pt x="1613965" y="451205"/>
                  </a:lnTo>
                  <a:lnTo>
                    <a:pt x="1638188" y="434863"/>
                  </a:lnTo>
                  <a:lnTo>
                    <a:pt x="1654530" y="410640"/>
                  </a:lnTo>
                  <a:lnTo>
                    <a:pt x="1660525" y="381000"/>
                  </a:lnTo>
                  <a:lnTo>
                    <a:pt x="1660525" y="76200"/>
                  </a:lnTo>
                  <a:lnTo>
                    <a:pt x="1654530" y="46559"/>
                  </a:lnTo>
                  <a:lnTo>
                    <a:pt x="1638188" y="22336"/>
                  </a:lnTo>
                  <a:lnTo>
                    <a:pt x="1613965" y="5994"/>
                  </a:lnTo>
                  <a:lnTo>
                    <a:pt x="1584325" y="0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64275" y="2362200"/>
              <a:ext cx="1660525" cy="840105"/>
            </a:xfrm>
            <a:custGeom>
              <a:avLst/>
              <a:gdLst/>
              <a:ahLst/>
              <a:cxnLst/>
              <a:rect l="l" t="t" r="r" b="b"/>
              <a:pathLst>
                <a:path w="1660525" h="840105">
                  <a:moveTo>
                    <a:pt x="365125" y="76200"/>
                  </a:moveTo>
                  <a:lnTo>
                    <a:pt x="371119" y="46559"/>
                  </a:lnTo>
                  <a:lnTo>
                    <a:pt x="387461" y="22336"/>
                  </a:lnTo>
                  <a:lnTo>
                    <a:pt x="411684" y="5994"/>
                  </a:lnTo>
                  <a:lnTo>
                    <a:pt x="441325" y="0"/>
                  </a:lnTo>
                  <a:lnTo>
                    <a:pt x="581025" y="0"/>
                  </a:lnTo>
                  <a:lnTo>
                    <a:pt x="904875" y="0"/>
                  </a:lnTo>
                  <a:lnTo>
                    <a:pt x="1584325" y="0"/>
                  </a:lnTo>
                  <a:lnTo>
                    <a:pt x="1613965" y="5994"/>
                  </a:lnTo>
                  <a:lnTo>
                    <a:pt x="1638188" y="22336"/>
                  </a:lnTo>
                  <a:lnTo>
                    <a:pt x="1654530" y="46559"/>
                  </a:lnTo>
                  <a:lnTo>
                    <a:pt x="1660525" y="76200"/>
                  </a:lnTo>
                  <a:lnTo>
                    <a:pt x="1660525" y="266700"/>
                  </a:lnTo>
                  <a:lnTo>
                    <a:pt x="1660525" y="381000"/>
                  </a:lnTo>
                  <a:lnTo>
                    <a:pt x="1654530" y="410640"/>
                  </a:lnTo>
                  <a:lnTo>
                    <a:pt x="1638188" y="434863"/>
                  </a:lnTo>
                  <a:lnTo>
                    <a:pt x="1613965" y="451205"/>
                  </a:lnTo>
                  <a:lnTo>
                    <a:pt x="1584325" y="457200"/>
                  </a:lnTo>
                  <a:lnTo>
                    <a:pt x="904875" y="457200"/>
                  </a:lnTo>
                  <a:lnTo>
                    <a:pt x="0" y="839851"/>
                  </a:lnTo>
                  <a:lnTo>
                    <a:pt x="581025" y="457200"/>
                  </a:lnTo>
                  <a:lnTo>
                    <a:pt x="441325" y="457200"/>
                  </a:lnTo>
                  <a:lnTo>
                    <a:pt x="411684" y="451205"/>
                  </a:lnTo>
                  <a:lnTo>
                    <a:pt x="387461" y="434863"/>
                  </a:lnTo>
                  <a:lnTo>
                    <a:pt x="371119" y="410640"/>
                  </a:lnTo>
                  <a:lnTo>
                    <a:pt x="365125" y="381000"/>
                  </a:lnTo>
                  <a:lnTo>
                    <a:pt x="365125" y="266700"/>
                  </a:lnTo>
                  <a:lnTo>
                    <a:pt x="365125" y="7620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77050" y="2387600"/>
            <a:ext cx="80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FE2E4"/>
                </a:solidFill>
                <a:latin typeface="Calibri"/>
                <a:cs typeface="Calibri"/>
              </a:rPr>
              <a:t>one</a:t>
            </a:r>
            <a:r>
              <a:rPr sz="1800" spc="-65" dirty="0">
                <a:solidFill>
                  <a:srgbClr val="DFE2E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FE2E4"/>
                </a:solidFill>
                <a:latin typeface="Calibri"/>
                <a:cs typeface="Calibri"/>
              </a:rPr>
              <a:t>unit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6804659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60775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65" dirty="0"/>
          </a:p>
        </p:txBody>
      </p:sp>
      <p:sp>
        <p:nvSpPr>
          <p:cNvPr id="6" name="object 6"/>
          <p:cNvSpPr txBox="1"/>
          <p:nvPr/>
        </p:nvSpPr>
        <p:spPr>
          <a:xfrm>
            <a:off x="194563" y="1050696"/>
            <a:ext cx="8547735" cy="313753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divided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units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becomes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unit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5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0" dirty="0">
                <a:latin typeface="Calibri"/>
                <a:cs typeface="Calibri"/>
              </a:rPr>
              <a:t>Duration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n times</a:t>
            </a:r>
            <a:r>
              <a:rPr sz="2800" i="1" spc="1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shorter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than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the </a:t>
            </a:r>
            <a:r>
              <a:rPr sz="2800" i="1" spc="-62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duration</a:t>
            </a:r>
            <a:r>
              <a:rPr sz="2800" i="1" spc="-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of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</a:t>
            </a:r>
            <a:endParaRPr sz="2800">
              <a:latin typeface="Calibri"/>
              <a:cs typeface="Calibri"/>
            </a:endParaRPr>
          </a:p>
          <a:p>
            <a:pPr marL="419100" marR="127635" lvl="1" indent="-182880">
              <a:lnSpc>
                <a:spcPts val="2590"/>
              </a:lnSpc>
              <a:spcBef>
                <a:spcPts val="42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 time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s,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output </a:t>
            </a:r>
            <a:r>
              <a:rPr sz="2400" i="1" dirty="0">
                <a:latin typeface="Calibri"/>
                <a:cs typeface="Calibri"/>
              </a:rPr>
              <a:t>time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slot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45" dirty="0">
                <a:latin typeface="Calibri"/>
                <a:cs typeface="Calibri"/>
              </a:rPr>
              <a:t>T/n</a:t>
            </a:r>
            <a:r>
              <a:rPr sz="2400" i="1" dirty="0">
                <a:latin typeface="Calibri"/>
                <a:cs typeface="Calibri"/>
              </a:rPr>
              <a:t> s,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where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 </a:t>
            </a:r>
            <a:r>
              <a:rPr sz="2400" i="1" spc="-5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 of</a:t>
            </a:r>
            <a:r>
              <a:rPr sz="2400" spc="-10" dirty="0">
                <a:latin typeface="Calibri"/>
                <a:cs typeface="Calibri"/>
              </a:rPr>
              <a:t> connections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shorter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duration;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travels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faster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4267200"/>
            <a:ext cx="5334000" cy="210642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4977765" cy="1089660"/>
            <a:chOff x="0" y="64007"/>
            <a:chExt cx="497776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3600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5991" y="64007"/>
              <a:ext cx="1231391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dirty="0"/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588" y="1283970"/>
            <a:ext cx="8623935" cy="296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indent="-177165">
              <a:lnSpc>
                <a:spcPts val="2039"/>
              </a:lnSpc>
              <a:spcBef>
                <a:spcPts val="1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Figure,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rate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each input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5" dirty="0">
                <a:latin typeface="Calibri"/>
                <a:cs typeface="Calibri"/>
              </a:rPr>
              <a:t>kbps.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5" dirty="0">
                <a:latin typeface="Calibri"/>
                <a:cs typeface="Calibri"/>
              </a:rPr>
              <a:t>bit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ts val="1680"/>
              </a:lnSpc>
            </a:pPr>
            <a:r>
              <a:rPr sz="2000" spc="-10" dirty="0">
                <a:latin typeface="Calibri"/>
                <a:cs typeface="Calibri"/>
              </a:rPr>
              <a:t>multiplexed</a:t>
            </a:r>
            <a:r>
              <a:rPr sz="2000" dirty="0">
                <a:latin typeface="Calibri"/>
                <a:cs typeface="Calibri"/>
              </a:rPr>
              <a:t> (a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bit),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duration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5" dirty="0">
                <a:latin typeface="Calibri"/>
                <a:cs typeface="Calibri"/>
              </a:rPr>
              <a:t>(1)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each</a:t>
            </a:r>
            <a:r>
              <a:rPr sz="2000" dirty="0">
                <a:latin typeface="Calibri"/>
                <a:cs typeface="Calibri"/>
              </a:rPr>
              <a:t> input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(2) </a:t>
            </a:r>
            <a:r>
              <a:rPr sz="2000" spc="-5" dirty="0">
                <a:latin typeface="Calibri"/>
                <a:cs typeface="Calibri"/>
              </a:rPr>
              <a:t>each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ts val="2039"/>
              </a:lnSpc>
            </a:pPr>
            <a:r>
              <a:rPr sz="2000" spc="-5" dirty="0">
                <a:latin typeface="Calibri"/>
                <a:cs typeface="Calibri"/>
              </a:rPr>
              <a:t>output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(3)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frame?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68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b="1" dirty="0">
                <a:latin typeface="Calibri"/>
                <a:cs typeface="Calibri"/>
              </a:rPr>
              <a:t>Solution</a:t>
            </a:r>
            <a:r>
              <a:rPr sz="2000" b="1" spc="4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rate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5" dirty="0">
                <a:latin typeface="Calibri"/>
                <a:cs typeface="Calibri"/>
              </a:rPr>
              <a:t>kbps.</a:t>
            </a:r>
            <a:endParaRPr sz="2000">
              <a:latin typeface="Calibri"/>
              <a:cs typeface="Calibri"/>
            </a:endParaRPr>
          </a:p>
          <a:p>
            <a:pPr marL="189230" marR="5080" indent="-177165">
              <a:lnSpc>
                <a:spcPct val="70000"/>
              </a:lnSpc>
              <a:spcBef>
                <a:spcPts val="1390"/>
              </a:spcBef>
              <a:buAutoNum type="arabicPeriod"/>
              <a:tabLst>
                <a:tab pos="260985" algn="l"/>
              </a:tabLst>
            </a:pPr>
            <a:r>
              <a:rPr sz="2000" dirty="0">
                <a:latin typeface="Calibri"/>
                <a:cs typeface="Calibri"/>
              </a:rPr>
              <a:t>Bit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duration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1/1000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5" dirty="0">
                <a:latin typeface="Calibri"/>
                <a:cs typeface="Calibri"/>
              </a:rPr>
              <a:t>ms.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duration</a:t>
            </a:r>
            <a:r>
              <a:rPr sz="2000" spc="-5" dirty="0">
                <a:latin typeface="Calibri"/>
                <a:cs typeface="Calibri"/>
              </a:rPr>
              <a:t>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(same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bit </a:t>
            </a:r>
            <a:r>
              <a:rPr sz="2000" spc="-10" dirty="0">
                <a:latin typeface="Calibri"/>
                <a:cs typeface="Calibri"/>
              </a:rPr>
              <a:t>duration).</a:t>
            </a:r>
            <a:endParaRPr sz="2000">
              <a:latin typeface="Calibri"/>
              <a:cs typeface="Calibri"/>
            </a:endParaRPr>
          </a:p>
          <a:p>
            <a:pPr marL="260985" indent="-248285">
              <a:lnSpc>
                <a:spcPts val="2039"/>
              </a:lnSpc>
              <a:spcBef>
                <a:spcPts val="685"/>
              </a:spcBef>
              <a:buAutoNum type="arabicPeriod"/>
              <a:tabLst>
                <a:tab pos="260985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duration</a:t>
            </a:r>
            <a:r>
              <a:rPr sz="2000" spc="-5" dirty="0">
                <a:latin typeface="Calibri"/>
                <a:cs typeface="Calibri"/>
              </a:rPr>
              <a:t> of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output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one-third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ts val="2039"/>
              </a:lnSpc>
            </a:pPr>
            <a:r>
              <a:rPr sz="2000" dirty="0">
                <a:latin typeface="Calibri"/>
                <a:cs typeface="Calibri"/>
              </a:rPr>
              <a:t>means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duration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output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1/3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ms.</a:t>
            </a:r>
            <a:endParaRPr sz="2000">
              <a:latin typeface="Calibri"/>
              <a:cs typeface="Calibri"/>
            </a:endParaRPr>
          </a:p>
          <a:p>
            <a:pPr marL="189230" marR="31115" indent="-177165">
              <a:lnSpc>
                <a:spcPct val="73000"/>
              </a:lnSpc>
              <a:spcBef>
                <a:spcPts val="126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dirty="0">
                <a:latin typeface="Calibri"/>
                <a:cs typeface="Calibri"/>
              </a:rPr>
              <a:t>3. </a:t>
            </a:r>
            <a:r>
              <a:rPr sz="2000" spc="-10" dirty="0">
                <a:latin typeface="Calibri"/>
                <a:cs typeface="Calibri"/>
              </a:rPr>
              <a:t>Each frame </a:t>
            </a:r>
            <a:r>
              <a:rPr sz="2000" spc="-5" dirty="0">
                <a:latin typeface="Calibri"/>
                <a:cs typeface="Calibri"/>
              </a:rPr>
              <a:t>carries three output time </a:t>
            </a:r>
            <a:r>
              <a:rPr sz="2000" dirty="0">
                <a:latin typeface="Calibri"/>
                <a:cs typeface="Calibri"/>
              </a:rPr>
              <a:t>slots. So the </a:t>
            </a:r>
            <a:r>
              <a:rPr sz="2000" spc="-10" dirty="0">
                <a:latin typeface="Calibri"/>
                <a:cs typeface="Calibri"/>
              </a:rPr>
              <a:t>duration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frame </a:t>
            </a:r>
            <a:r>
              <a:rPr sz="2000" dirty="0">
                <a:latin typeface="Calibri"/>
                <a:cs typeface="Calibri"/>
              </a:rPr>
              <a:t>is 3 </a:t>
            </a:r>
            <a:r>
              <a:rPr sz="2000" spc="-315" dirty="0">
                <a:latin typeface="Trebuchet MS"/>
                <a:cs typeface="Trebuchet MS"/>
              </a:rPr>
              <a:t>×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Calibri"/>
                <a:cs typeface="Calibri"/>
              </a:rPr>
              <a:t>1/3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5" dirty="0">
                <a:latin typeface="Calibri"/>
                <a:cs typeface="Calibri"/>
              </a:rPr>
              <a:t>ms.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duration</a:t>
            </a:r>
            <a:r>
              <a:rPr sz="2000" spc="-5" dirty="0">
                <a:latin typeface="Calibri"/>
                <a:cs typeface="Calibri"/>
              </a:rPr>
              <a:t> 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frame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same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duration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input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7534" y="4495800"/>
            <a:ext cx="4131933" cy="164922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4977765" cy="1089660"/>
            <a:chOff x="0" y="64007"/>
            <a:chExt cx="497776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3600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5991" y="64007"/>
              <a:ext cx="1231391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dirty="0"/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588" y="1312925"/>
            <a:ext cx="8651875" cy="45916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89230" marR="5080" indent="-177165">
              <a:lnSpc>
                <a:spcPct val="90000"/>
              </a:lnSpc>
              <a:spcBef>
                <a:spcPts val="4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Figure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shows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synchronous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TDM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stream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for 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stream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output.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unit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 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bit.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2800" spc="-5" dirty="0">
                <a:solidFill>
                  <a:srgbClr val="1CACE3"/>
                </a:solidFill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  <a:p>
            <a:pPr marL="527685" indent="-515620">
              <a:lnSpc>
                <a:spcPct val="100000"/>
              </a:lnSpc>
              <a:spcBef>
                <a:spcPts val="1055"/>
              </a:spcBef>
              <a:buClr>
                <a:srgbClr val="1CACE3"/>
              </a:buClr>
              <a:buAutoNum type="arabicParenBoth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input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duration: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1/1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Mbps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μs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1070"/>
              </a:spcBef>
              <a:buClr>
                <a:srgbClr val="1CACE3"/>
              </a:buClr>
              <a:buAutoNum type="arabicParenBoth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duration: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1/4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μs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1070"/>
              </a:spcBef>
              <a:buClr>
                <a:srgbClr val="1CACE3"/>
              </a:buClr>
              <a:buAutoNum type="arabicParenBoth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Mbps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1055"/>
              </a:spcBef>
              <a:buClr>
                <a:srgbClr val="1CACE3"/>
              </a:buClr>
              <a:buAutoNum type="arabicParenBoth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frame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rate:</a:t>
            </a:r>
            <a:r>
              <a:rPr sz="2800" spc="-5" dirty="0">
                <a:latin typeface="Calibri"/>
                <a:cs typeface="Calibri"/>
              </a:rPr>
              <a:t> 1,000,000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frames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second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4831" y="2258948"/>
            <a:ext cx="5404919" cy="13224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4977765" cy="1089660"/>
            <a:chOff x="0" y="64007"/>
            <a:chExt cx="497776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3600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5991" y="64007"/>
              <a:ext cx="1231391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dirty="0"/>
              <a:t>	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312925"/>
            <a:ext cx="8689975" cy="38525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Four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1-kbps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connections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multiplexed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together.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 </a:t>
            </a:r>
            <a:r>
              <a:rPr sz="2800" spc="-10" dirty="0">
                <a:latin typeface="Calibri"/>
                <a:cs typeface="Calibri"/>
              </a:rPr>
              <a:t>bit.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ts val="3190"/>
              </a:lnSpc>
              <a:spcBef>
                <a:spcPts val="1019"/>
              </a:spcBef>
              <a:buClr>
                <a:srgbClr val="1CACE3"/>
              </a:buClr>
              <a:buAutoNum type="arabicParenBoth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duration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before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multiplexing: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1/1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0.001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(1</a:t>
            </a:r>
            <a:r>
              <a:rPr sz="2800" spc="-5" dirty="0">
                <a:latin typeface="Calibri"/>
                <a:cs typeface="Calibri"/>
              </a:rPr>
              <a:t> ms).</a:t>
            </a:r>
            <a:endParaRPr sz="2800">
              <a:latin typeface="Calibri"/>
              <a:cs typeface="Calibri"/>
            </a:endParaRPr>
          </a:p>
          <a:p>
            <a:pPr marL="527685" marR="184785" indent="-515620">
              <a:lnSpc>
                <a:spcPts val="3020"/>
              </a:lnSpc>
              <a:spcBef>
                <a:spcPts val="1455"/>
              </a:spcBef>
              <a:buClr>
                <a:srgbClr val="1CACE3"/>
              </a:buClr>
              <a:buAutoNum type="arabicParenBoth" startAt="2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transmission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link: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connection,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1015"/>
              </a:spcBef>
              <a:buClr>
                <a:srgbClr val="1CACE3"/>
              </a:buClr>
              <a:buAutoNum type="arabicParenBoth" startAt="2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duration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 time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slot: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1/4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250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μs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1065"/>
              </a:spcBef>
              <a:buClr>
                <a:srgbClr val="1CACE3"/>
              </a:buClr>
              <a:buAutoNum type="arabicParenBoth" startAt="2"/>
              <a:tabLst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duration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frame: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spc="-10" dirty="0">
                <a:latin typeface="Calibri"/>
                <a:cs typeface="Calibri"/>
              </a:rPr>
              <a:t> ms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92430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65"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279398"/>
            <a:ext cx="8239125" cy="3373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ts val="3279"/>
              </a:lnSpc>
              <a:spcBef>
                <a:spcPts val="9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TDM 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visualized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fast-rotating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switches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80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multiplexing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side</a:t>
            </a:r>
            <a:endParaRPr sz="2400">
              <a:latin typeface="Calibri"/>
              <a:cs typeface="Calibri"/>
            </a:endParaRPr>
          </a:p>
          <a:p>
            <a:pPr marL="640080" marR="153670" lvl="2" indent="-182880">
              <a:lnSpc>
                <a:spcPts val="2300"/>
              </a:lnSpc>
              <a:spcBef>
                <a:spcPts val="5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2400" spc="-10" dirty="0">
                <a:latin typeface="Calibri"/>
                <a:cs typeface="Calibri"/>
              </a:rPr>
              <a:t>interleaving </a:t>
            </a:r>
            <a:r>
              <a:rPr sz="2400" dirty="0">
                <a:latin typeface="Calibri"/>
                <a:cs typeface="Calibri"/>
              </a:rPr>
              <a:t>: the </a:t>
            </a:r>
            <a:r>
              <a:rPr sz="2400" spc="-10" dirty="0">
                <a:latin typeface="Calibri"/>
                <a:cs typeface="Calibri"/>
              </a:rPr>
              <a:t>switch </a:t>
            </a:r>
            <a:r>
              <a:rPr sz="2400" spc="-5" dirty="0">
                <a:latin typeface="Calibri"/>
                <a:cs typeface="Calibri"/>
              </a:rPr>
              <a:t>opens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front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connection, that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opportunity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b="1" dirty="0">
                <a:latin typeface="Calibri"/>
                <a:cs typeface="Calibri"/>
              </a:rPr>
              <a:t>send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path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demultiplexing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side</a:t>
            </a:r>
            <a:endParaRPr sz="2400">
              <a:latin typeface="Calibri"/>
              <a:cs typeface="Calibri"/>
            </a:endParaRPr>
          </a:p>
          <a:p>
            <a:pPr marL="640080" marR="801370" lvl="2" indent="-182880">
              <a:lnSpc>
                <a:spcPts val="2310"/>
              </a:lnSpc>
              <a:spcBef>
                <a:spcPts val="57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2400" spc="-5" dirty="0">
                <a:latin typeface="Calibri"/>
                <a:cs typeface="Calibri"/>
              </a:rPr>
              <a:t>opens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front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connection, that connection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opportunity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receive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unit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ts val="2690"/>
              </a:lnSpc>
              <a:spcBef>
                <a:spcPts val="158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switches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synchronized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rotate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speed,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-5" dirty="0">
                <a:latin typeface="Calibri"/>
                <a:cs typeface="Calibri"/>
              </a:rPr>
              <a:t> 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opposite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directions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4648200"/>
            <a:ext cx="5104130" cy="1447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470" y="4724400"/>
            <a:ext cx="3436325" cy="1371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3994" y="5886399"/>
            <a:ext cx="1087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2228" y="5962599"/>
            <a:ext cx="1882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Interleaving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238" y="4725161"/>
            <a:ext cx="1905" cy="1677035"/>
          </a:xfrm>
          <a:custGeom>
            <a:avLst/>
            <a:gdLst/>
            <a:ahLst/>
            <a:cxnLst/>
            <a:rect l="l" t="t" r="r" b="b"/>
            <a:pathLst>
              <a:path w="1904" h="1677035">
                <a:moveTo>
                  <a:pt x="1524" y="0"/>
                </a:moveTo>
                <a:lnTo>
                  <a:pt x="0" y="1676425"/>
                </a:lnTo>
              </a:path>
            </a:pathLst>
          </a:custGeom>
          <a:ln w="38100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4977765" cy="1089660"/>
            <a:chOff x="0" y="64007"/>
            <a:chExt cx="497776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3600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5991" y="64007"/>
              <a:ext cx="1231391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dirty="0"/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588" y="1256538"/>
            <a:ext cx="8426450" cy="3538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indent="-177165">
              <a:lnSpc>
                <a:spcPts val="2650"/>
              </a:lnSpc>
              <a:spcBef>
                <a:spcPts val="1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10" dirty="0">
                <a:latin typeface="Calibri"/>
                <a:cs typeface="Calibri"/>
              </a:rPr>
              <a:t>Four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multiplexed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TDM.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</a:t>
            </a:r>
            <a:endParaRPr sz="2600">
              <a:latin typeface="Calibri"/>
              <a:cs typeface="Calibri"/>
            </a:endParaRPr>
          </a:p>
          <a:p>
            <a:pPr marL="189230" marR="5080">
              <a:lnSpc>
                <a:spcPct val="70100"/>
              </a:lnSpc>
              <a:spcBef>
                <a:spcPts val="459"/>
              </a:spcBef>
            </a:pPr>
            <a:r>
              <a:rPr sz="2600" spc="-5" dirty="0">
                <a:latin typeface="Calibri"/>
                <a:cs typeface="Calibri"/>
              </a:rPr>
              <a:t>sends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100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bytes/s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15" dirty="0">
                <a:latin typeface="Calibri"/>
                <a:cs typeface="Calibri"/>
              </a:rPr>
              <a:t>we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multiplex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byte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channel.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Show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459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10" dirty="0">
                <a:latin typeface="Calibri"/>
                <a:cs typeface="Calibri"/>
              </a:rPr>
              <a:t>frame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traveling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link: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byte from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4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15" dirty="0">
                <a:latin typeface="Calibri"/>
                <a:cs typeface="Calibri"/>
              </a:rPr>
              <a:t>size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frame;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bytes,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32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bits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10" dirty="0">
                <a:latin typeface="Calibri"/>
                <a:cs typeface="Calibri"/>
              </a:rPr>
              <a:t>duration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frame: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1/100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45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10" dirty="0">
                <a:latin typeface="Calibri"/>
                <a:cs typeface="Calibri"/>
              </a:rPr>
              <a:t>frame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rate: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100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second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ts val="2970"/>
              </a:lnSpc>
              <a:spcBef>
                <a:spcPts val="37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bi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r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e </a:t>
            </a:r>
            <a:r>
              <a:rPr sz="2600" spc="-65" dirty="0">
                <a:latin typeface="Calibri"/>
                <a:cs typeface="Calibri"/>
              </a:rPr>
              <a:t>f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 l</a:t>
            </a:r>
            <a:r>
              <a:rPr sz="2600" spc="-1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nk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10</a:t>
            </a:r>
            <a:r>
              <a:rPr sz="2600" dirty="0">
                <a:latin typeface="Calibri"/>
                <a:cs typeface="Calibri"/>
              </a:rPr>
              <a:t>0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409" dirty="0">
                <a:latin typeface="Trebuchet MS"/>
                <a:cs typeface="Trebuchet MS"/>
              </a:rPr>
              <a:t>×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dirty="0">
                <a:latin typeface="Calibri"/>
                <a:cs typeface="Calibri"/>
              </a:rPr>
              <a:t>32, 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 </a:t>
            </a:r>
            <a:r>
              <a:rPr sz="2600" spc="-15" dirty="0">
                <a:latin typeface="Calibri"/>
                <a:cs typeface="Calibri"/>
              </a:rPr>
              <a:t>3</a:t>
            </a:r>
            <a:r>
              <a:rPr sz="2600" dirty="0">
                <a:latin typeface="Calibri"/>
                <a:cs typeface="Calibri"/>
              </a:rPr>
              <a:t>2</a:t>
            </a:r>
            <a:r>
              <a:rPr sz="2600" spc="-15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0 </a:t>
            </a:r>
            <a:r>
              <a:rPr sz="2600" spc="-15" dirty="0">
                <a:latin typeface="Calibri"/>
                <a:cs typeface="Calibri"/>
              </a:rPr>
              <a:t>b</a:t>
            </a:r>
            <a:r>
              <a:rPr sz="2600" spc="-25" dirty="0">
                <a:latin typeface="Calibri"/>
                <a:cs typeface="Calibri"/>
              </a:rPr>
              <a:t>p</a:t>
            </a:r>
            <a:r>
              <a:rPr sz="2600" dirty="0"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419100" lvl="1" indent="-183515">
              <a:lnSpc>
                <a:spcPts val="249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200" spc="-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9784" y="4572000"/>
            <a:ext cx="5379799" cy="16764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4977765" cy="1089660"/>
            <a:chOff x="0" y="64007"/>
            <a:chExt cx="497776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636008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5991" y="64007"/>
              <a:ext cx="1231391" cy="10896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dirty="0"/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588" y="1317497"/>
            <a:ext cx="8248650" cy="34512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89230" marR="5080" indent="-177165">
              <a:lnSpc>
                <a:spcPts val="2810"/>
              </a:lnSpc>
              <a:spcBef>
                <a:spcPts val="45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multiplexer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combines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four</a:t>
            </a:r>
            <a:r>
              <a:rPr sz="2600" spc="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100-kbps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slot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</a:t>
            </a:r>
            <a:r>
              <a:rPr sz="2600" spc="-5" dirty="0">
                <a:latin typeface="Calibri"/>
                <a:cs typeface="Calibri"/>
              </a:rPr>
              <a:t> bits.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Show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output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four</a:t>
            </a:r>
            <a:r>
              <a:rPr sz="2600" spc="-5" dirty="0">
                <a:latin typeface="Calibri"/>
                <a:cs typeface="Calibri"/>
              </a:rPr>
              <a:t> arbitrary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inputs.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5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What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rate?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50,000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second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8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What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duration?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1/50,000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20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μs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9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What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 </a:t>
            </a:r>
            <a:r>
              <a:rPr sz="2600" spc="-20" dirty="0">
                <a:latin typeface="Calibri"/>
                <a:cs typeface="Calibri"/>
              </a:rPr>
              <a:t>rate?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rate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x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bits per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frame</a:t>
            </a:r>
            <a:endParaRPr sz="2600">
              <a:latin typeface="Calibri"/>
              <a:cs typeface="Calibri"/>
            </a:endParaRPr>
          </a:p>
          <a:p>
            <a:pPr marL="2774315">
              <a:lnSpc>
                <a:spcPct val="100000"/>
              </a:lnSpc>
              <a:spcBef>
                <a:spcPts val="980"/>
              </a:spcBef>
            </a:pPr>
            <a:r>
              <a:rPr sz="2600" dirty="0">
                <a:latin typeface="Calibri"/>
                <a:cs typeface="Calibri"/>
              </a:rPr>
              <a:t>= 50</a:t>
            </a:r>
            <a:r>
              <a:rPr sz="2600" spc="-15" dirty="0">
                <a:latin typeface="Calibri"/>
                <a:cs typeface="Calibri"/>
              </a:rPr>
              <a:t>,</a:t>
            </a:r>
            <a:r>
              <a:rPr sz="2600" dirty="0">
                <a:latin typeface="Calibri"/>
                <a:cs typeface="Calibri"/>
              </a:rPr>
              <a:t>0</a:t>
            </a:r>
            <a:r>
              <a:rPr sz="2600" spc="-15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0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409" dirty="0">
                <a:latin typeface="Trebuchet MS"/>
                <a:cs typeface="Trebuchet MS"/>
              </a:rPr>
              <a:t>×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dirty="0">
                <a:latin typeface="Calibri"/>
                <a:cs typeface="Calibri"/>
              </a:rPr>
              <a:t>8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 4</a:t>
            </a:r>
            <a:r>
              <a:rPr sz="2600" spc="-15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0</a:t>
            </a:r>
            <a:r>
              <a:rPr sz="2600" spc="-5" dirty="0">
                <a:latin typeface="Calibri"/>
                <a:cs typeface="Calibri"/>
              </a:rPr>
              <a:t>,</a:t>
            </a:r>
            <a:r>
              <a:rPr sz="2600" spc="-15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00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bits</a:t>
            </a:r>
            <a:r>
              <a:rPr sz="2600" dirty="0">
                <a:latin typeface="Calibri"/>
                <a:cs typeface="Calibri"/>
              </a:rPr>
              <a:t>/</a:t>
            </a:r>
            <a:r>
              <a:rPr sz="2600" spc="-15" dirty="0">
                <a:latin typeface="Calibri"/>
                <a:cs typeface="Calibri"/>
              </a:rPr>
              <a:t>40</a:t>
            </a:r>
            <a:r>
              <a:rPr sz="2600" dirty="0">
                <a:latin typeface="Calibri"/>
                <a:cs typeface="Calibri"/>
              </a:rPr>
              <a:t>0 k</a:t>
            </a:r>
            <a:r>
              <a:rPr sz="2600" spc="-10" dirty="0">
                <a:latin typeface="Calibri"/>
                <a:cs typeface="Calibri"/>
              </a:rPr>
              <a:t>b</a:t>
            </a:r>
            <a:r>
              <a:rPr sz="2600" spc="-15" dirty="0">
                <a:latin typeface="Calibri"/>
                <a:cs typeface="Calibri"/>
              </a:rPr>
              <a:t>p</a:t>
            </a:r>
            <a:r>
              <a:rPr sz="2600" dirty="0"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19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600" spc="-5" dirty="0">
                <a:latin typeface="Calibri"/>
                <a:cs typeface="Calibri"/>
              </a:rPr>
              <a:t>What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</a:t>
            </a:r>
            <a:r>
              <a:rPr sz="2600" spc="-10" dirty="0">
                <a:latin typeface="Calibri"/>
                <a:cs typeface="Calibri"/>
              </a:rPr>
              <a:t> duration?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1/400,000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s, or</a:t>
            </a:r>
            <a:r>
              <a:rPr sz="2600" dirty="0">
                <a:latin typeface="Calibri"/>
                <a:cs typeface="Calibri"/>
              </a:rPr>
              <a:t> 2.5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μs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0" y="4876749"/>
            <a:ext cx="6477000" cy="17684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5957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Amplitude shift</a:t>
            </a:r>
            <a:r>
              <a:rPr sz="4800" b="0" u="none" spc="-10" dirty="0">
                <a:latin typeface="Arial"/>
                <a:cs typeface="Arial"/>
              </a:rPr>
              <a:t> </a:t>
            </a:r>
            <a:r>
              <a:rPr sz="4800" b="0" u="none" dirty="0">
                <a:latin typeface="Arial"/>
                <a:cs typeface="Arial"/>
              </a:rPr>
              <a:t>keying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24" y="1354327"/>
            <a:ext cx="8139430" cy="3325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9304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Amplitude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carrier signal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varied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create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endParaRPr sz="2800">
              <a:latin typeface="Calibri"/>
              <a:cs typeface="Calibri"/>
            </a:endParaRPr>
          </a:p>
          <a:p>
            <a:pPr marL="192405" marR="306070" indent="-1803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3040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Both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phase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remain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constant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while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endParaRPr sz="2800">
              <a:latin typeface="Calibri"/>
              <a:cs typeface="Calibri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3040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Binary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ASK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(BASK)</a:t>
            </a:r>
            <a:endParaRPr sz="2800">
              <a:latin typeface="Calibri"/>
              <a:cs typeface="Calibri"/>
            </a:endParaRPr>
          </a:p>
          <a:p>
            <a:pPr marL="578485" lvl="1" indent="-109220">
              <a:lnSpc>
                <a:spcPts val="2860"/>
              </a:lnSpc>
              <a:spcBef>
                <a:spcPts val="40"/>
              </a:spcBef>
              <a:buSzPct val="95833"/>
              <a:buChar char="◦"/>
              <a:tabLst>
                <a:tab pos="57912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uses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levels</a:t>
            </a:r>
            <a:endParaRPr sz="2400">
              <a:latin typeface="Calibri"/>
              <a:cs typeface="Calibri"/>
            </a:endParaRPr>
          </a:p>
          <a:p>
            <a:pPr marL="192405" indent="-180340">
              <a:lnSpc>
                <a:spcPts val="3340"/>
              </a:lnSpc>
              <a:buFont typeface="Arial"/>
              <a:buChar char="•"/>
              <a:tabLst>
                <a:tab pos="193040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Multilevel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ASK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(implemented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QAM)</a:t>
            </a:r>
            <a:endParaRPr sz="2800">
              <a:latin typeface="Calibri"/>
              <a:cs typeface="Calibri"/>
            </a:endParaRPr>
          </a:p>
          <a:p>
            <a:pPr marL="578485" lvl="1" indent="-109220">
              <a:lnSpc>
                <a:spcPct val="100000"/>
              </a:lnSpc>
              <a:spcBef>
                <a:spcPts val="40"/>
              </a:spcBef>
              <a:buSzPct val="95833"/>
              <a:buChar char="◦"/>
              <a:tabLst>
                <a:tab pos="57912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levels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91058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45"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315973"/>
            <a:ext cx="8343900" cy="116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Synchronous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TDM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efficient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12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source </a:t>
            </a:r>
            <a:r>
              <a:rPr sz="2400" spc="-5" dirty="0">
                <a:latin typeface="Calibri"/>
                <a:cs typeface="Calibri"/>
              </a:rPr>
              <a:t>does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to </a:t>
            </a:r>
            <a:r>
              <a:rPr sz="2400" spc="-5" dirty="0">
                <a:latin typeface="Calibri"/>
                <a:cs typeface="Calibri"/>
              </a:rPr>
              <a:t>send,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corresponding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frame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empty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819400"/>
            <a:ext cx="6750811" cy="2057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89828" y="4133469"/>
            <a:ext cx="143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83540" y="5505399"/>
            <a:ext cx="8051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statistical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TDM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improve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efficiency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removing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empty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3910584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31845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4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2285873"/>
            <a:ext cx="8229600" cy="258292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142988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5"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290991"/>
            <a:ext cx="8268970" cy="25673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how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handle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disparity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rates?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rates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same?</a:t>
            </a:r>
            <a:endParaRPr sz="2400">
              <a:latin typeface="Calibri"/>
              <a:cs typeface="Calibri"/>
            </a:endParaRPr>
          </a:p>
          <a:p>
            <a:pPr marL="419100" marR="5080" lvl="1" indent="-182880">
              <a:lnSpc>
                <a:spcPts val="2590"/>
              </a:lnSpc>
              <a:spcBef>
                <a:spcPts val="640"/>
              </a:spcBef>
              <a:buClr>
                <a:srgbClr val="1CACE3"/>
              </a:buClr>
              <a:buFont typeface="Calibri"/>
              <a:buChar char="◦"/>
              <a:tabLst>
                <a:tab pos="486409" algn="l"/>
                <a:tab pos="487045" algn="l"/>
              </a:tabLst>
            </a:pPr>
            <a:r>
              <a:rPr dirty="0"/>
              <a:t>	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20" dirty="0">
                <a:latin typeface="Calibri"/>
                <a:cs typeface="Calibri"/>
              </a:rPr>
              <a:t>rates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same, use one </a:t>
            </a:r>
            <a:r>
              <a:rPr sz="2400" spc="-10" dirty="0">
                <a:latin typeface="Calibri"/>
                <a:cs typeface="Calibri"/>
              </a:rPr>
              <a:t>or combination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strategies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multilevel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multiplexing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multiple-slot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allocation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385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pulse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stuffing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6914388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60"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448675" cy="29006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27051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others</a:t>
            </a:r>
            <a:endParaRPr sz="2800">
              <a:latin typeface="Calibri"/>
              <a:cs typeface="Calibri"/>
            </a:endParaRPr>
          </a:p>
          <a:p>
            <a:pPr marL="189230" marR="441959" indent="-177165">
              <a:lnSpc>
                <a:spcPts val="302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0" dirty="0">
                <a:latin typeface="Calibri"/>
                <a:cs typeface="Calibri"/>
              </a:rPr>
              <a:t>For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example,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inputs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20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three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</a:t>
            </a:r>
            <a:endParaRPr sz="2800">
              <a:latin typeface="Calibri"/>
              <a:cs typeface="Calibri"/>
            </a:endParaRPr>
          </a:p>
          <a:p>
            <a:pPr marL="419100" marR="5080" lvl="1" indent="-182880">
              <a:lnSpc>
                <a:spcPts val="259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first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 lines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be </a:t>
            </a:r>
            <a:r>
              <a:rPr sz="2400" spc="-10" dirty="0">
                <a:latin typeface="Calibri"/>
                <a:cs typeface="Calibri"/>
              </a:rPr>
              <a:t>multiplexed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together 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provide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three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28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second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multiplexing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160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kbps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183" y="4419600"/>
            <a:ext cx="5114748" cy="1905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061200" cy="1089660"/>
            <a:chOff x="0" y="64007"/>
            <a:chExt cx="706120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301752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7504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20" y="64007"/>
              <a:ext cx="4728972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60" dirty="0"/>
              <a:t>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0588" y="1312925"/>
            <a:ext cx="8415655" cy="31134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7239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efficient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allot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frame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single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endParaRPr sz="2800">
              <a:latin typeface="Calibri"/>
              <a:cs typeface="Calibri"/>
            </a:endParaRPr>
          </a:p>
          <a:p>
            <a:pPr marL="189230" marR="69215" indent="-177165">
              <a:lnSpc>
                <a:spcPts val="302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0" dirty="0">
                <a:latin typeface="Calibri"/>
                <a:cs typeface="Calibri"/>
              </a:rPr>
              <a:t>For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example,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might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another </a:t>
            </a:r>
            <a:r>
              <a:rPr sz="2800" spc="-1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1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Input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50-kbps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output.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We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insert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demultiplexer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inputs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one.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8321" y="4495800"/>
            <a:ext cx="5652656" cy="18288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54304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60"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686800" cy="36741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110426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Sometimes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sources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integers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</a:t>
            </a:r>
            <a:endParaRPr sz="2800">
              <a:latin typeface="Calibri"/>
              <a:cs typeface="Calibri"/>
            </a:endParaRPr>
          </a:p>
          <a:p>
            <a:pPr marL="189230" marR="377825" indent="-177165">
              <a:lnSpc>
                <a:spcPct val="90400"/>
              </a:lnSpc>
              <a:spcBef>
                <a:spcPts val="134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highest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dominant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then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dummy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lower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increase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rates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4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called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pulse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stuffing,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padding,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bit </a:t>
            </a:r>
            <a:r>
              <a:rPr sz="2800" spc="-15" dirty="0">
                <a:latin typeface="Calibri"/>
                <a:cs typeface="Calibri"/>
              </a:rPr>
              <a:t>stuffing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4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46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pulse-stuffed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increase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35" dirty="0">
                <a:latin typeface="Calibri"/>
                <a:cs typeface="Calibri"/>
              </a:rPr>
              <a:t>rate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kbps.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multiplexing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place.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4981575"/>
            <a:ext cx="3716020" cy="13430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6332220" cy="11125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6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290991"/>
            <a:ext cx="8615045" cy="25387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20" dirty="0">
                <a:latin typeface="Calibri"/>
                <a:cs typeface="Calibri"/>
              </a:rPr>
              <a:t>Multiplexer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demultiplexer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must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synchronized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2735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synchronized,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 belonging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dirty="0">
                <a:latin typeface="Calibri"/>
                <a:cs typeface="Calibri"/>
              </a:rPr>
              <a:t> channel </a:t>
            </a:r>
            <a:r>
              <a:rPr sz="2400" spc="-15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received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wrong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62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Framing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beginning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5" dirty="0">
                <a:latin typeface="Calibri"/>
                <a:cs typeface="Calibri"/>
              </a:rPr>
              <a:t>frame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provide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synchronization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5" dirty="0">
                <a:latin typeface="Calibri"/>
                <a:cs typeface="Calibri"/>
              </a:rPr>
              <a:t>follow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pattern 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frame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frame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679094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630">
                <a:latin typeface="Times New Roman"/>
                <a:cs typeface="Times New Roman"/>
              </a:rPr>
              <a:t> </a:t>
            </a:r>
            <a:endParaRPr spc="-65"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7760970" cy="217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89230" marR="5080" indent="-177165">
              <a:lnSpc>
                <a:spcPct val="88400"/>
              </a:lnSpc>
              <a:spcBef>
                <a:spcPts val="484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Synchronization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pattern: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allows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demultiplexer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synchronize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incoming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separate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accurately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Calibri"/>
              <a:cs typeface="Calibri"/>
            </a:endParaRPr>
          </a:p>
          <a:p>
            <a:pPr marL="260794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Synchronization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pattern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38237" y="4747577"/>
          <a:ext cx="1143000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052512" y="4661852"/>
            <a:ext cx="1323975" cy="561975"/>
            <a:chOff x="1052512" y="4661852"/>
            <a:chExt cx="1323975" cy="561975"/>
          </a:xfrm>
        </p:grpSpPr>
        <p:sp>
          <p:nvSpPr>
            <p:cNvPr id="7" name="object 7"/>
            <p:cNvSpPr/>
            <p:nvPr/>
          </p:nvSpPr>
          <p:spPr>
            <a:xfrm>
              <a:off x="1066800" y="467614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400" y="5334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8575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800" y="4752340"/>
              <a:ext cx="304800" cy="381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4752340"/>
              <a:ext cx="304800" cy="381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4752340"/>
              <a:ext cx="304800" cy="38100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517963" y="3528377"/>
            <a:ext cx="2069464" cy="544195"/>
            <a:chOff x="3517963" y="3528377"/>
            <a:chExt cx="2069464" cy="54419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2068" y="3602736"/>
              <a:ext cx="1994915" cy="4693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22726" y="3533140"/>
              <a:ext cx="1981200" cy="457200"/>
            </a:xfrm>
            <a:custGeom>
              <a:avLst/>
              <a:gdLst/>
              <a:ahLst/>
              <a:cxnLst/>
              <a:rect l="l" t="t" r="r" b="b"/>
              <a:pathLst>
                <a:path w="1981200" h="457200">
                  <a:moveTo>
                    <a:pt x="1981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981200" y="457200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2726" y="3533140"/>
              <a:ext cx="1981200" cy="457200"/>
            </a:xfrm>
            <a:custGeom>
              <a:avLst/>
              <a:gdLst/>
              <a:ahLst/>
              <a:cxnLst/>
              <a:rect l="l" t="t" r="r" b="b"/>
              <a:pathLst>
                <a:path w="1981200" h="457200">
                  <a:moveTo>
                    <a:pt x="0" y="457200"/>
                  </a:moveTo>
                  <a:lnTo>
                    <a:pt x="1981200" y="457200"/>
                  </a:lnTo>
                  <a:lnTo>
                    <a:pt x="1981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980815" y="3582161"/>
            <a:ext cx="1064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47875" y="3908044"/>
            <a:ext cx="5419725" cy="1911350"/>
            <a:chOff x="2047875" y="3908044"/>
            <a:chExt cx="5419725" cy="1911350"/>
          </a:xfrm>
        </p:grpSpPr>
        <p:sp>
          <p:nvSpPr>
            <p:cNvPr id="17" name="object 17"/>
            <p:cNvSpPr/>
            <p:nvPr/>
          </p:nvSpPr>
          <p:spPr>
            <a:xfrm>
              <a:off x="2133600" y="3908043"/>
              <a:ext cx="5334000" cy="783590"/>
            </a:xfrm>
            <a:custGeom>
              <a:avLst/>
              <a:gdLst/>
              <a:ahLst/>
              <a:cxnLst/>
              <a:rect l="l" t="t" r="r" b="b"/>
              <a:pathLst>
                <a:path w="5334000" h="783589">
                  <a:moveTo>
                    <a:pt x="2059559" y="12065"/>
                  </a:moveTo>
                  <a:lnTo>
                    <a:pt x="2055241" y="127"/>
                  </a:lnTo>
                  <a:lnTo>
                    <a:pt x="69215" y="735660"/>
                  </a:lnTo>
                  <a:lnTo>
                    <a:pt x="58166" y="705866"/>
                  </a:lnTo>
                  <a:lnTo>
                    <a:pt x="0" y="768096"/>
                  </a:lnTo>
                  <a:lnTo>
                    <a:pt x="84709" y="777367"/>
                  </a:lnTo>
                  <a:lnTo>
                    <a:pt x="75272" y="751967"/>
                  </a:lnTo>
                  <a:lnTo>
                    <a:pt x="73634" y="747560"/>
                  </a:lnTo>
                  <a:lnTo>
                    <a:pt x="2059559" y="12065"/>
                  </a:lnTo>
                  <a:close/>
                </a:path>
                <a:path w="5334000" h="783589">
                  <a:moveTo>
                    <a:pt x="2291461" y="9398"/>
                  </a:moveTo>
                  <a:lnTo>
                    <a:pt x="2280539" y="2794"/>
                  </a:lnTo>
                  <a:lnTo>
                    <a:pt x="1862480" y="699465"/>
                  </a:lnTo>
                  <a:lnTo>
                    <a:pt x="1835277" y="683133"/>
                  </a:lnTo>
                  <a:lnTo>
                    <a:pt x="1828800" y="768096"/>
                  </a:lnTo>
                  <a:lnTo>
                    <a:pt x="1900682" y="722376"/>
                  </a:lnTo>
                  <a:lnTo>
                    <a:pt x="1891576" y="716915"/>
                  </a:lnTo>
                  <a:lnTo>
                    <a:pt x="1873427" y="706031"/>
                  </a:lnTo>
                  <a:lnTo>
                    <a:pt x="2291461" y="9398"/>
                  </a:lnTo>
                  <a:close/>
                </a:path>
                <a:path w="5334000" h="783589">
                  <a:moveTo>
                    <a:pt x="3657600" y="768096"/>
                  </a:moveTo>
                  <a:lnTo>
                    <a:pt x="3640480" y="738124"/>
                  </a:lnTo>
                  <a:lnTo>
                    <a:pt x="3615309" y="694055"/>
                  </a:lnTo>
                  <a:lnTo>
                    <a:pt x="3597694" y="720509"/>
                  </a:lnTo>
                  <a:lnTo>
                    <a:pt x="2518156" y="762"/>
                  </a:lnTo>
                  <a:lnTo>
                    <a:pt x="2511044" y="11303"/>
                  </a:lnTo>
                  <a:lnTo>
                    <a:pt x="3590645" y="731088"/>
                  </a:lnTo>
                  <a:lnTo>
                    <a:pt x="3573018" y="757555"/>
                  </a:lnTo>
                  <a:lnTo>
                    <a:pt x="3657600" y="768096"/>
                  </a:lnTo>
                  <a:close/>
                </a:path>
                <a:path w="5334000" h="783589">
                  <a:moveTo>
                    <a:pt x="5334000" y="768096"/>
                  </a:moveTo>
                  <a:lnTo>
                    <a:pt x="5321300" y="756285"/>
                  </a:lnTo>
                  <a:lnTo>
                    <a:pt x="5271643" y="710057"/>
                  </a:lnTo>
                  <a:lnTo>
                    <a:pt x="5262677" y="740537"/>
                  </a:lnTo>
                  <a:lnTo>
                    <a:pt x="2744978" y="0"/>
                  </a:lnTo>
                  <a:lnTo>
                    <a:pt x="2741422" y="12192"/>
                  </a:lnTo>
                  <a:lnTo>
                    <a:pt x="5259095" y="752716"/>
                  </a:lnTo>
                  <a:lnTo>
                    <a:pt x="5250180" y="783082"/>
                  </a:lnTo>
                  <a:lnTo>
                    <a:pt x="5334000" y="768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7875" y="5133340"/>
              <a:ext cx="171450" cy="685800"/>
            </a:xfrm>
            <a:custGeom>
              <a:avLst/>
              <a:gdLst/>
              <a:ahLst/>
              <a:cxnLst/>
              <a:rect l="l" t="t" r="r" b="b"/>
              <a:pathLst>
                <a:path w="171450" h="685800">
                  <a:moveTo>
                    <a:pt x="114300" y="142875"/>
                  </a:moveTo>
                  <a:lnTo>
                    <a:pt x="57150" y="142875"/>
                  </a:lnTo>
                  <a:lnTo>
                    <a:pt x="57150" y="685774"/>
                  </a:lnTo>
                  <a:lnTo>
                    <a:pt x="114300" y="685774"/>
                  </a:lnTo>
                  <a:lnTo>
                    <a:pt x="114300" y="142875"/>
                  </a:lnTo>
                  <a:close/>
                </a:path>
                <a:path w="171450" h="685800">
                  <a:moveTo>
                    <a:pt x="85725" y="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42875"/>
                  </a:lnTo>
                  <a:lnTo>
                    <a:pt x="157162" y="142875"/>
                  </a:lnTo>
                  <a:lnTo>
                    <a:pt x="85725" y="0"/>
                  </a:lnTo>
                  <a:close/>
                </a:path>
                <a:path w="171450" h="685800">
                  <a:moveTo>
                    <a:pt x="157162" y="142875"/>
                  </a:moveTo>
                  <a:lnTo>
                    <a:pt x="114300" y="142875"/>
                  </a:lnTo>
                  <a:lnTo>
                    <a:pt x="114300" y="171450"/>
                  </a:lnTo>
                  <a:lnTo>
                    <a:pt x="171450" y="171450"/>
                  </a:lnTo>
                  <a:lnTo>
                    <a:pt x="157162" y="142875"/>
                  </a:lnTo>
                  <a:close/>
                </a:path>
              </a:pathLst>
            </a:custGeom>
            <a:solidFill>
              <a:srgbClr val="B16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35735" y="5769965"/>
            <a:ext cx="137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framing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38957" y="467614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533400"/>
                </a:moveTo>
                <a:lnTo>
                  <a:pt x="1295399" y="533400"/>
                </a:lnTo>
                <a:lnTo>
                  <a:pt x="1295399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8575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910395" y="4747577"/>
          <a:ext cx="1143000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12700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2915157" y="4752340"/>
            <a:ext cx="914400" cy="381000"/>
            <a:chOff x="2915157" y="4752340"/>
            <a:chExt cx="914400" cy="38100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9957" y="4752340"/>
              <a:ext cx="304799" cy="3810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157" y="4752340"/>
              <a:ext cx="304800" cy="381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757" y="4752340"/>
              <a:ext cx="304800" cy="38100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710112" y="4661852"/>
            <a:ext cx="1323975" cy="561975"/>
            <a:chOff x="4710112" y="4661852"/>
            <a:chExt cx="1323975" cy="561975"/>
          </a:xfrm>
        </p:grpSpPr>
        <p:sp>
          <p:nvSpPr>
            <p:cNvPr id="27" name="object 27"/>
            <p:cNvSpPr/>
            <p:nvPr/>
          </p:nvSpPr>
          <p:spPr>
            <a:xfrm>
              <a:off x="4724400" y="467614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1295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1295400" y="5334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4400" y="467614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400" y="5334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8575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795837" y="4747577"/>
          <a:ext cx="1143000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0" name="object 30"/>
          <p:cNvGrpSpPr/>
          <p:nvPr/>
        </p:nvGrpSpPr>
        <p:grpSpPr>
          <a:xfrm>
            <a:off x="4800600" y="4752340"/>
            <a:ext cx="914400" cy="381000"/>
            <a:chOff x="4800600" y="4752340"/>
            <a:chExt cx="914400" cy="38100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752340"/>
              <a:ext cx="304800" cy="3810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4752340"/>
              <a:ext cx="304800" cy="3810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0200" y="4752340"/>
              <a:ext cx="304800" cy="38100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462712" y="4661852"/>
            <a:ext cx="1323975" cy="561975"/>
            <a:chOff x="6462712" y="4661852"/>
            <a:chExt cx="1323975" cy="561975"/>
          </a:xfrm>
        </p:grpSpPr>
        <p:sp>
          <p:nvSpPr>
            <p:cNvPr id="35" name="object 35"/>
            <p:cNvSpPr/>
            <p:nvPr/>
          </p:nvSpPr>
          <p:spPr>
            <a:xfrm>
              <a:off x="6477000" y="467614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1295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1295400" y="5334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77000" y="467614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400" y="5334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8575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6548437" y="4747577"/>
          <a:ext cx="1143000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FE2E4"/>
                      </a:solidFill>
                      <a:prstDash val="solid"/>
                    </a:lnL>
                    <a:lnR w="9525">
                      <a:solidFill>
                        <a:srgbClr val="DFE2E4"/>
                      </a:solidFill>
                      <a:prstDash val="solid"/>
                    </a:lnR>
                    <a:lnT w="9525">
                      <a:solidFill>
                        <a:srgbClr val="DFE2E4"/>
                      </a:solidFill>
                      <a:prstDash val="solid"/>
                    </a:lnT>
                    <a:lnB w="9525">
                      <a:solidFill>
                        <a:srgbClr val="DFE2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6553200" y="4752340"/>
            <a:ext cx="914400" cy="381000"/>
            <a:chOff x="6553200" y="4752340"/>
            <a:chExt cx="914400" cy="38100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4752340"/>
              <a:ext cx="304800" cy="3810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200" y="4752340"/>
              <a:ext cx="304800" cy="3810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800" y="4752340"/>
              <a:ext cx="304800" cy="381000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148"/>
            <a:ext cx="8982075" cy="1114425"/>
            <a:chOff x="0" y="41148"/>
            <a:chExt cx="8982075" cy="111442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148"/>
              <a:ext cx="3034284" cy="11125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4267" y="41148"/>
              <a:ext cx="1376171" cy="111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0423" y="41148"/>
              <a:ext cx="1225296" cy="11125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5055" y="41148"/>
              <a:ext cx="5155692" cy="11125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64" y="201548"/>
            <a:ext cx="75463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7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78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40588" y="1251965"/>
            <a:ext cx="8604250" cy="503301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89230" marR="5080" indent="-177165">
              <a:lnSpc>
                <a:spcPct val="70000"/>
              </a:lnSpc>
              <a:spcBef>
                <a:spcPts val="10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700" spc="-15" dirty="0">
                <a:latin typeface="Calibri"/>
                <a:cs typeface="Calibri"/>
              </a:rPr>
              <a:t>Four </a:t>
            </a:r>
            <a:r>
              <a:rPr sz="2700" spc="-10" dirty="0">
                <a:latin typeface="Calibri"/>
                <a:cs typeface="Calibri"/>
              </a:rPr>
              <a:t>sources, </a:t>
            </a:r>
            <a:r>
              <a:rPr sz="2700" dirty="0">
                <a:latin typeface="Calibri"/>
                <a:cs typeface="Calibri"/>
              </a:rPr>
              <a:t>each </a:t>
            </a:r>
            <a:r>
              <a:rPr sz="2700" spc="-10" dirty="0">
                <a:latin typeface="Calibri"/>
                <a:cs typeface="Calibri"/>
              </a:rPr>
              <a:t>creating </a:t>
            </a:r>
            <a:r>
              <a:rPr sz="2700" dirty="0">
                <a:latin typeface="Calibri"/>
                <a:cs typeface="Calibri"/>
              </a:rPr>
              <a:t>250 </a:t>
            </a:r>
            <a:r>
              <a:rPr sz="2700" spc="-20" dirty="0">
                <a:latin typeface="Calibri"/>
                <a:cs typeface="Calibri"/>
              </a:rPr>
              <a:t>characters </a:t>
            </a:r>
            <a:r>
              <a:rPr sz="2700" spc="-5" dirty="0">
                <a:latin typeface="Calibri"/>
                <a:cs typeface="Calibri"/>
              </a:rPr>
              <a:t>per </a:t>
            </a:r>
            <a:r>
              <a:rPr sz="2700" spc="-10" dirty="0">
                <a:latin typeface="Calibri"/>
                <a:cs typeface="Calibri"/>
              </a:rPr>
              <a:t>second. </a:t>
            </a:r>
            <a:r>
              <a:rPr sz="2700" dirty="0">
                <a:latin typeface="Calibri"/>
                <a:cs typeface="Calibri"/>
              </a:rPr>
              <a:t>If </a:t>
            </a: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interleaved </a:t>
            </a:r>
            <a:r>
              <a:rPr sz="2700" spc="-5" dirty="0">
                <a:latin typeface="Calibri"/>
                <a:cs typeface="Calibri"/>
              </a:rPr>
              <a:t>unit </a:t>
            </a:r>
            <a:r>
              <a:rPr sz="2700" dirty="0">
                <a:latin typeface="Calibri"/>
                <a:cs typeface="Calibri"/>
              </a:rPr>
              <a:t>is a </a:t>
            </a:r>
            <a:r>
              <a:rPr sz="2700" spc="-15" dirty="0">
                <a:latin typeface="Calibri"/>
                <a:cs typeface="Calibri"/>
              </a:rPr>
              <a:t>character </a:t>
            </a:r>
            <a:r>
              <a:rPr sz="2700" dirty="0">
                <a:latin typeface="Calibri"/>
                <a:cs typeface="Calibri"/>
              </a:rPr>
              <a:t>and 1 </a:t>
            </a:r>
            <a:r>
              <a:rPr sz="2700" spc="-15" dirty="0">
                <a:latin typeface="Calibri"/>
                <a:cs typeface="Calibri"/>
              </a:rPr>
              <a:t>synchronizing </a:t>
            </a:r>
            <a:r>
              <a:rPr sz="2700" spc="-5" dirty="0">
                <a:latin typeface="Calibri"/>
                <a:cs typeface="Calibri"/>
              </a:rPr>
              <a:t>bit </a:t>
            </a:r>
            <a:r>
              <a:rPr sz="2700" dirty="0">
                <a:latin typeface="Calibri"/>
                <a:cs typeface="Calibri"/>
              </a:rPr>
              <a:t>is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added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to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15" dirty="0">
                <a:latin typeface="Calibri"/>
                <a:cs typeface="Calibri"/>
              </a:rPr>
              <a:t> frame,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find</a:t>
            </a:r>
            <a:endParaRPr sz="27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35"/>
              </a:spcBef>
              <a:buClr>
                <a:srgbClr val="1CACE3"/>
              </a:buClr>
              <a:buAutoNum type="arabicParenBoth"/>
              <a:tabLst>
                <a:tab pos="527685" algn="l"/>
                <a:tab pos="528320" algn="l"/>
              </a:tabLst>
            </a:pPr>
            <a:r>
              <a:rPr sz="2700" dirty="0">
                <a:latin typeface="Calibri"/>
                <a:cs typeface="Calibri"/>
              </a:rPr>
              <a:t>the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spc="-4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75" dirty="0">
                <a:latin typeface="Calibri"/>
                <a:cs typeface="Calibri"/>
              </a:rPr>
              <a:t>r</a:t>
            </a:r>
            <a:r>
              <a:rPr sz="2700" spc="-35" dirty="0">
                <a:latin typeface="Calibri"/>
                <a:cs typeface="Calibri"/>
              </a:rPr>
              <a:t>a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e 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ach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sou</a:t>
            </a:r>
            <a:r>
              <a:rPr sz="2700" spc="-40" dirty="0">
                <a:latin typeface="Calibri"/>
                <a:cs typeface="Calibri"/>
              </a:rPr>
              <a:t>r</a:t>
            </a:r>
            <a:r>
              <a:rPr sz="2700" spc="-15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e :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2</a:t>
            </a:r>
            <a:r>
              <a:rPr sz="2700" spc="-15" dirty="0">
                <a:latin typeface="Calibri"/>
                <a:cs typeface="Calibri"/>
              </a:rPr>
              <a:t>5</a:t>
            </a:r>
            <a:r>
              <a:rPr sz="2700" dirty="0">
                <a:latin typeface="Calibri"/>
                <a:cs typeface="Calibri"/>
              </a:rPr>
              <a:t>0 </a:t>
            </a:r>
            <a:r>
              <a:rPr sz="2700" spc="-430" dirty="0">
                <a:latin typeface="Trebuchet MS"/>
                <a:cs typeface="Trebuchet MS"/>
              </a:rPr>
              <a:t>×</a:t>
            </a:r>
            <a:r>
              <a:rPr sz="2700" spc="-210" dirty="0">
                <a:latin typeface="Trebuchet MS"/>
                <a:cs typeface="Trebuchet MS"/>
              </a:rPr>
              <a:t> </a:t>
            </a:r>
            <a:r>
              <a:rPr sz="2700" dirty="0">
                <a:latin typeface="Calibri"/>
                <a:cs typeface="Calibri"/>
              </a:rPr>
              <a:t>8 = 20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dirty="0">
                <a:latin typeface="Calibri"/>
                <a:cs typeface="Calibri"/>
              </a:rPr>
              <a:t>0 </a:t>
            </a:r>
            <a:r>
              <a:rPr sz="2700" spc="-5" dirty="0">
                <a:latin typeface="Calibri"/>
                <a:cs typeface="Calibri"/>
              </a:rPr>
              <a:t>b</a:t>
            </a:r>
            <a:r>
              <a:rPr sz="2700" spc="-30" dirty="0">
                <a:latin typeface="Calibri"/>
                <a:cs typeface="Calibri"/>
              </a:rPr>
              <a:t>p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= 2 kb</a:t>
            </a:r>
            <a:r>
              <a:rPr sz="2700" spc="-20" dirty="0">
                <a:latin typeface="Calibri"/>
                <a:cs typeface="Calibri"/>
              </a:rPr>
              <a:t>p</a:t>
            </a:r>
            <a:r>
              <a:rPr sz="2700" dirty="0">
                <a:latin typeface="Calibri"/>
                <a:cs typeface="Calibri"/>
              </a:rPr>
              <a:t>s</a:t>
            </a:r>
            <a:endParaRPr sz="2700">
              <a:latin typeface="Calibri"/>
              <a:cs typeface="Calibri"/>
            </a:endParaRPr>
          </a:p>
          <a:p>
            <a:pPr marL="527685" marR="330835" indent="-515620">
              <a:lnSpc>
                <a:spcPct val="70000"/>
              </a:lnSpc>
              <a:spcBef>
                <a:spcPts val="1490"/>
              </a:spcBef>
              <a:buClr>
                <a:srgbClr val="1CACE3"/>
              </a:buClr>
              <a:buAutoNum type="arabicParenBoth"/>
              <a:tabLst>
                <a:tab pos="527685" algn="l"/>
                <a:tab pos="528320" algn="l"/>
              </a:tabLst>
            </a:pPr>
            <a:r>
              <a:rPr sz="2700" spc="-15" dirty="0">
                <a:latin typeface="Calibri"/>
                <a:cs typeface="Calibri"/>
              </a:rPr>
              <a:t>duration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character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 each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source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: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1/250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s, or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4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ms</a:t>
            </a:r>
            <a:endParaRPr sz="27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434"/>
              </a:spcBef>
              <a:buClr>
                <a:srgbClr val="1CACE3"/>
              </a:buClr>
              <a:buAutoNum type="arabicParenBoth"/>
              <a:tabLst>
                <a:tab pos="527685" algn="l"/>
                <a:tab pos="528320" algn="l"/>
              </a:tabLst>
            </a:pPr>
            <a:r>
              <a:rPr sz="2700" spc="-15" dirty="0">
                <a:latin typeface="Calibri"/>
                <a:cs typeface="Calibri"/>
              </a:rPr>
              <a:t>frame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rate: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250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frames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per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second</a:t>
            </a:r>
            <a:endParaRPr sz="27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AutoNum type="arabicParenBoth"/>
              <a:tabLst>
                <a:tab pos="527685" algn="l"/>
                <a:tab pos="528320" algn="l"/>
              </a:tabLst>
            </a:pPr>
            <a:r>
              <a:rPr sz="2700" spc="-15" dirty="0">
                <a:latin typeface="Calibri"/>
                <a:cs typeface="Calibri"/>
              </a:rPr>
              <a:t>duration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of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15" dirty="0">
                <a:latin typeface="Calibri"/>
                <a:cs typeface="Calibri"/>
              </a:rPr>
              <a:t> frame: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1/250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s,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or </a:t>
            </a:r>
            <a:r>
              <a:rPr sz="2700" dirty="0">
                <a:latin typeface="Calibri"/>
                <a:cs typeface="Calibri"/>
              </a:rPr>
              <a:t>4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ms</a:t>
            </a:r>
            <a:endParaRPr sz="27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35"/>
              </a:spcBef>
              <a:buClr>
                <a:srgbClr val="1CACE3"/>
              </a:buClr>
              <a:buAutoNum type="arabicParenBoth"/>
              <a:tabLst>
                <a:tab pos="527685" algn="l"/>
                <a:tab pos="528320" algn="l"/>
              </a:tabLst>
            </a:pPr>
            <a:r>
              <a:rPr sz="2700" spc="-5" dirty="0">
                <a:latin typeface="Calibri"/>
                <a:cs typeface="Calibri"/>
              </a:rPr>
              <a:t>numbe</a:t>
            </a:r>
            <a:r>
              <a:rPr sz="2700" dirty="0">
                <a:latin typeface="Calibri"/>
                <a:cs typeface="Calibri"/>
              </a:rPr>
              <a:t>r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bit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 </a:t>
            </a:r>
            <a:r>
              <a:rPr sz="2700" spc="-10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-5" dirty="0">
                <a:latin typeface="Calibri"/>
                <a:cs typeface="Calibri"/>
              </a:rPr>
              <a:t> f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dirty="0">
                <a:latin typeface="Calibri"/>
                <a:cs typeface="Calibri"/>
              </a:rPr>
              <a:t>ame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:</a:t>
            </a:r>
            <a:r>
              <a:rPr sz="2700" spc="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4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430" dirty="0">
                <a:latin typeface="Trebuchet MS"/>
                <a:cs typeface="Trebuchet MS"/>
              </a:rPr>
              <a:t>×</a:t>
            </a:r>
            <a:r>
              <a:rPr sz="2700" spc="-210" dirty="0">
                <a:latin typeface="Trebuchet MS"/>
                <a:cs typeface="Trebuchet MS"/>
              </a:rPr>
              <a:t> </a:t>
            </a:r>
            <a:r>
              <a:rPr sz="2700" dirty="0">
                <a:latin typeface="Calibri"/>
                <a:cs typeface="Calibri"/>
              </a:rPr>
              <a:t>8 + 1 = 33 </a:t>
            </a:r>
            <a:r>
              <a:rPr sz="2700" spc="-5" dirty="0">
                <a:latin typeface="Calibri"/>
                <a:cs typeface="Calibri"/>
              </a:rPr>
              <a:t>bits</a:t>
            </a:r>
            <a:endParaRPr sz="27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505"/>
              </a:spcBef>
              <a:buClr>
                <a:srgbClr val="1CACE3"/>
              </a:buClr>
              <a:buAutoNum type="arabicParenBoth"/>
              <a:tabLst>
                <a:tab pos="527685" algn="l"/>
                <a:tab pos="528320" algn="l"/>
              </a:tabLst>
            </a:pPr>
            <a:r>
              <a:rPr sz="2700" spc="-5" dirty="0">
                <a:latin typeface="Calibri"/>
                <a:cs typeface="Calibri"/>
              </a:rPr>
              <a:t>d</a:t>
            </a:r>
            <a:r>
              <a:rPr sz="2700" spc="-30" dirty="0">
                <a:latin typeface="Calibri"/>
                <a:cs typeface="Calibri"/>
              </a:rPr>
              <a:t>a</a:t>
            </a:r>
            <a:r>
              <a:rPr sz="2700" spc="-5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spc="-4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e </a:t>
            </a:r>
            <a:r>
              <a:rPr sz="2700" spc="-10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 link :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25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80" dirty="0">
                <a:latin typeface="Trebuchet MS"/>
                <a:cs typeface="Trebuchet MS"/>
              </a:rPr>
              <a:t>×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825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89230" marR="31115" indent="-177165">
              <a:lnSpc>
                <a:spcPct val="68500"/>
              </a:lnSpc>
              <a:spcBef>
                <a:spcPts val="147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dirty="0">
                <a:latin typeface="Calibri"/>
                <a:cs typeface="Calibri"/>
              </a:rPr>
              <a:t>Bit </a:t>
            </a:r>
            <a:r>
              <a:rPr sz="2400" spc="-20" dirty="0">
                <a:latin typeface="Calibri"/>
                <a:cs typeface="Calibri"/>
              </a:rPr>
              <a:t>rates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20" dirty="0">
                <a:latin typeface="Calibri"/>
                <a:cs typeface="Calibri"/>
              </a:rPr>
              <a:t>four </a:t>
            </a:r>
            <a:r>
              <a:rPr sz="2400" dirty="0">
                <a:latin typeface="Calibri"/>
                <a:cs typeface="Calibri"/>
              </a:rPr>
              <a:t>channels </a:t>
            </a:r>
            <a:r>
              <a:rPr sz="2400" spc="-5" dirty="0">
                <a:latin typeface="Calibri"/>
                <a:cs typeface="Calibri"/>
              </a:rPr>
              <a:t>=8000 </a:t>
            </a:r>
            <a:r>
              <a:rPr sz="2400" spc="-10" dirty="0">
                <a:latin typeface="Calibri"/>
                <a:cs typeface="Calibri"/>
              </a:rPr>
              <a:t>bps. </a:t>
            </a:r>
            <a:r>
              <a:rPr sz="2400" spc="-5" dirty="0">
                <a:latin typeface="Calibri"/>
                <a:cs typeface="Calibri"/>
              </a:rPr>
              <a:t>Because 250 </a:t>
            </a:r>
            <a:r>
              <a:rPr sz="2400" spc="-10" dirty="0">
                <a:latin typeface="Calibri"/>
                <a:cs typeface="Calibri"/>
              </a:rPr>
              <a:t>frames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traveling </a:t>
            </a:r>
            <a:r>
              <a:rPr sz="2400" spc="-5" dirty="0">
                <a:latin typeface="Calibri"/>
                <a:cs typeface="Calibri"/>
              </a:rPr>
              <a:t>per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dirty="0">
                <a:latin typeface="Calibri"/>
                <a:cs typeface="Calibri"/>
              </a:rPr>
              <a:t>and each </a:t>
            </a:r>
            <a:r>
              <a:rPr sz="2400" spc="-10" dirty="0">
                <a:latin typeface="Calibri"/>
                <a:cs typeface="Calibri"/>
              </a:rPr>
              <a:t>contains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15" dirty="0">
                <a:latin typeface="Calibri"/>
                <a:cs typeface="Calibri"/>
              </a:rPr>
              <a:t>extra </a:t>
            </a:r>
            <a:r>
              <a:rPr sz="2400" spc="-5" dirty="0">
                <a:latin typeface="Calibri"/>
                <a:cs typeface="Calibri"/>
              </a:rPr>
              <a:t>bit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synchronizing,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250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</a:t>
            </a:r>
            <a:r>
              <a:rPr sz="2400" spc="-20" dirty="0">
                <a:latin typeface="Calibri"/>
                <a:cs typeface="Calibri"/>
              </a:rPr>
              <a:t> 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8420100" cy="1089660"/>
            <a:chOff x="0" y="64007"/>
            <a:chExt cx="842010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3179064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64007"/>
              <a:ext cx="1380744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776" y="64007"/>
              <a:ext cx="1225296" cy="1089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8" y="64007"/>
              <a:ext cx="5155692" cy="10896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75" dirty="0"/>
              <a:t>	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79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265682"/>
            <a:ext cx="8609965" cy="501586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89230" marR="5080" indent="-177165">
              <a:lnSpc>
                <a:spcPct val="70000"/>
              </a:lnSpc>
              <a:spcBef>
                <a:spcPts val="96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spc="-4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channels, one </a:t>
            </a:r>
            <a:r>
              <a:rPr sz="2400" dirty="0">
                <a:latin typeface="Calibri"/>
                <a:cs typeface="Calibri"/>
              </a:rPr>
              <a:t>with a </a:t>
            </a:r>
            <a:r>
              <a:rPr sz="2400" spc="-5" dirty="0">
                <a:latin typeface="Calibri"/>
                <a:cs typeface="Calibri"/>
              </a:rPr>
              <a:t>bit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spc="-5" dirty="0">
                <a:latin typeface="Calibri"/>
                <a:cs typeface="Calibri"/>
              </a:rPr>
              <a:t>of 100 kbps </a:t>
            </a:r>
            <a:r>
              <a:rPr sz="2400" dirty="0">
                <a:latin typeface="Calibri"/>
                <a:cs typeface="Calibri"/>
              </a:rPr>
              <a:t>and another with a </a:t>
            </a:r>
            <a:r>
              <a:rPr sz="2400" spc="-5" dirty="0">
                <a:latin typeface="Calibri"/>
                <a:cs typeface="Calibri"/>
              </a:rPr>
              <a:t>bit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200 kbps,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be</a:t>
            </a:r>
            <a:r>
              <a:rPr sz="2400" spc="-10" dirty="0">
                <a:latin typeface="Calibri"/>
                <a:cs typeface="Calibri"/>
              </a:rPr>
              <a:t> multiplexed</a:t>
            </a:r>
            <a:endParaRPr sz="2400">
              <a:latin typeface="Calibri"/>
              <a:cs typeface="Calibri"/>
            </a:endParaRPr>
          </a:p>
          <a:p>
            <a:pPr marL="189230" indent="-177165">
              <a:lnSpc>
                <a:spcPts val="2720"/>
              </a:lnSpc>
              <a:spcBef>
                <a:spcPts val="54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spc="-10" dirty="0">
                <a:latin typeface="Calibri"/>
                <a:cs typeface="Calibri"/>
              </a:rPr>
              <a:t>How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achieved?</a:t>
            </a:r>
            <a:endParaRPr sz="2400">
              <a:latin typeface="Calibri"/>
              <a:cs typeface="Calibri"/>
            </a:endParaRPr>
          </a:p>
          <a:p>
            <a:pPr marL="419100" marR="74295" lvl="1" indent="-182880">
              <a:lnSpc>
                <a:spcPct val="70000"/>
              </a:lnSpc>
              <a:spcBef>
                <a:spcPts val="56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10" dirty="0">
                <a:latin typeface="Calibri"/>
                <a:cs typeface="Calibri"/>
              </a:rPr>
              <a:t>Allocate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slot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first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channel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two</a:t>
            </a:r>
            <a:r>
              <a:rPr sz="2000" spc="-5" dirty="0">
                <a:latin typeface="Calibri"/>
                <a:cs typeface="Calibri"/>
              </a:rPr>
              <a:t> slots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5" dirty="0">
                <a:latin typeface="Calibri"/>
                <a:cs typeface="Calibri"/>
              </a:rPr>
              <a:t> second</a:t>
            </a:r>
            <a:r>
              <a:rPr sz="2000" dirty="0">
                <a:latin typeface="Calibri"/>
                <a:cs typeface="Calibri"/>
              </a:rPr>
              <a:t> channel.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Each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frame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carries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bits.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87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-5" dirty="0">
                <a:latin typeface="Calibri"/>
                <a:cs typeface="Calibri"/>
              </a:rPr>
              <a:t>What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frame</a:t>
            </a:r>
            <a:r>
              <a:rPr sz="2000" spc="-20" dirty="0">
                <a:latin typeface="Calibri"/>
                <a:cs typeface="Calibri"/>
              </a:rPr>
              <a:t> rate?</a:t>
            </a:r>
            <a:endParaRPr sz="2000">
              <a:latin typeface="Calibri"/>
              <a:cs typeface="Calibri"/>
            </a:endParaRPr>
          </a:p>
          <a:p>
            <a:pPr marL="410209" indent="-177165">
              <a:lnSpc>
                <a:spcPct val="100000"/>
              </a:lnSpc>
              <a:spcBef>
                <a:spcPts val="685"/>
              </a:spcBef>
              <a:buClr>
                <a:srgbClr val="1CACE3"/>
              </a:buClr>
              <a:buFont typeface="Arial MT"/>
              <a:buChar char="•"/>
              <a:tabLst>
                <a:tab pos="410845" algn="l"/>
              </a:tabLst>
            </a:pPr>
            <a:r>
              <a:rPr sz="2000" dirty="0">
                <a:latin typeface="Calibri"/>
                <a:cs typeface="Calibri"/>
              </a:rPr>
              <a:t>100,000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frames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second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because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carries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first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channel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720"/>
              </a:lnSpc>
              <a:spcBef>
                <a:spcPts val="53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duration?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24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dirty="0">
                <a:latin typeface="Calibri"/>
                <a:cs typeface="Calibri"/>
              </a:rPr>
              <a:t>1/100,000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ms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690"/>
              </a:lnSpc>
              <a:spcBef>
                <a:spcPts val="7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bit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link?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ts val="2210"/>
              </a:lnSpc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000" spc="-5" dirty="0">
                <a:latin typeface="Calibri"/>
                <a:cs typeface="Calibri"/>
              </a:rPr>
              <a:t>The bit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100,000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frames/s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15" dirty="0">
                <a:latin typeface="Trebuchet MS"/>
                <a:cs typeface="Trebuchet MS"/>
              </a:rPr>
              <a:t>×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dirty="0">
                <a:latin typeface="Calibri"/>
                <a:cs typeface="Calibri"/>
              </a:rPr>
              <a:t>3 </a:t>
            </a:r>
            <a:r>
              <a:rPr sz="2000" spc="-5" dirty="0">
                <a:latin typeface="Calibri"/>
                <a:cs typeface="Calibri"/>
              </a:rPr>
              <a:t>bits per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frame,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300 </a:t>
            </a:r>
            <a:r>
              <a:rPr sz="2000" dirty="0">
                <a:latin typeface="Calibri"/>
                <a:cs typeface="Calibri"/>
              </a:rPr>
              <a:t>kbps</a:t>
            </a:r>
            <a:endParaRPr sz="2000">
              <a:latin typeface="Calibri"/>
              <a:cs typeface="Calibri"/>
            </a:endParaRPr>
          </a:p>
          <a:p>
            <a:pPr marL="189230" indent="-177165">
              <a:lnSpc>
                <a:spcPts val="2450"/>
              </a:lnSpc>
              <a:spcBef>
                <a:spcPts val="8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spc="-10" dirty="0">
                <a:latin typeface="Calibri"/>
                <a:cs typeface="Calibri"/>
              </a:rPr>
              <a:t>Note 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because</a:t>
            </a:r>
            <a:r>
              <a:rPr sz="2400" dirty="0">
                <a:latin typeface="Calibri"/>
                <a:cs typeface="Calibri"/>
              </a:rPr>
              <a:t> 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frame</a:t>
            </a:r>
            <a:r>
              <a:rPr sz="2400" spc="-5" dirty="0">
                <a:latin typeface="Calibri"/>
                <a:cs typeface="Calibri"/>
              </a:rPr>
              <a:t> carries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 bit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dirty="0">
                <a:latin typeface="Calibri"/>
                <a:cs typeface="Calibri"/>
              </a:rPr>
              <a:t> the </a:t>
            </a:r>
            <a:r>
              <a:rPr sz="2400" spc="-20" dirty="0">
                <a:latin typeface="Calibri"/>
                <a:cs typeface="Calibri"/>
              </a:rPr>
              <a:t>first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channel,</a:t>
            </a:r>
            <a:endParaRPr sz="2400">
              <a:latin typeface="Calibri"/>
              <a:cs typeface="Calibri"/>
            </a:endParaRPr>
          </a:p>
          <a:p>
            <a:pPr marL="189230">
              <a:lnSpc>
                <a:spcPts val="2014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first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channel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preserved.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</a:t>
            </a:r>
            <a:r>
              <a:rPr sz="2400" spc="-25" dirty="0">
                <a:latin typeface="Calibri"/>
                <a:cs typeface="Calibri"/>
              </a:rPr>
              <a:t> rate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89230" marR="175895">
              <a:lnSpc>
                <a:spcPct val="70000"/>
              </a:lnSpc>
              <a:spcBef>
                <a:spcPts val="430"/>
              </a:spcBef>
            </a:pP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5" dirty="0">
                <a:latin typeface="Calibri"/>
                <a:cs typeface="Calibri"/>
              </a:rPr>
              <a:t>channel </a:t>
            </a:r>
            <a:r>
              <a:rPr sz="2400" dirty="0">
                <a:latin typeface="Calibri"/>
                <a:cs typeface="Calibri"/>
              </a:rPr>
              <a:t>is also </a:t>
            </a:r>
            <a:r>
              <a:rPr sz="2400" spc="-5" dirty="0">
                <a:latin typeface="Calibri"/>
                <a:cs typeface="Calibri"/>
              </a:rPr>
              <a:t>preserved because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frame </a:t>
            </a:r>
            <a:r>
              <a:rPr sz="2400" spc="-5" dirty="0">
                <a:latin typeface="Calibri"/>
                <a:cs typeface="Calibri"/>
              </a:rPr>
              <a:t>carries </a:t>
            </a:r>
            <a:r>
              <a:rPr sz="2400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second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channel.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80244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Binary</a:t>
            </a:r>
            <a:r>
              <a:rPr sz="4800" b="0" u="none" spc="-265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Amplitude</a:t>
            </a:r>
            <a:r>
              <a:rPr sz="4800" b="0" u="none" spc="30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Shift</a:t>
            </a:r>
            <a:r>
              <a:rPr sz="4800" b="0" u="none" spc="5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Keying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24" y="1228470"/>
            <a:ext cx="8279765" cy="250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3845" marR="5080" indent="-2717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4480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Several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levels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(kinds)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 elements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 a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different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exists</a:t>
            </a:r>
            <a:endParaRPr sz="2800">
              <a:latin typeface="Calibri"/>
              <a:cs typeface="Calibri"/>
            </a:endParaRPr>
          </a:p>
          <a:p>
            <a:pPr marL="283845" indent="-27178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284480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ASK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10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28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implemented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levels</a:t>
            </a:r>
            <a:endParaRPr sz="2800">
              <a:latin typeface="Calibri"/>
              <a:cs typeface="Calibri"/>
            </a:endParaRPr>
          </a:p>
          <a:p>
            <a:pPr marL="643890" lvl="1" indent="-174625">
              <a:lnSpc>
                <a:spcPct val="100000"/>
              </a:lnSpc>
              <a:spcBef>
                <a:spcPts val="15"/>
              </a:spcBef>
              <a:buFont typeface="Calibri"/>
              <a:buChar char="◦"/>
              <a:tabLst>
                <a:tab pos="644525" algn="l"/>
              </a:tabLst>
            </a:pP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Binary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2400" i="1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shift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on-off</a:t>
            </a:r>
            <a:r>
              <a:rPr sz="2400" i="1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keying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(OOK)</a:t>
            </a:r>
            <a:endParaRPr sz="2400">
              <a:latin typeface="Calibri"/>
              <a:cs typeface="Calibri"/>
            </a:endParaRPr>
          </a:p>
          <a:p>
            <a:pPr marL="643890" lvl="1" indent="-174625">
              <a:lnSpc>
                <a:spcPct val="100000"/>
              </a:lnSpc>
              <a:spcBef>
                <a:spcPts val="25"/>
              </a:spcBef>
              <a:buChar char="◦"/>
              <a:tabLst>
                <a:tab pos="644525" algn="l"/>
              </a:tabLst>
            </a:pP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Peak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091565" lvl="2" indent="-165100">
              <a:lnSpc>
                <a:spcPct val="100000"/>
              </a:lnSpc>
              <a:spcBef>
                <a:spcPts val="5"/>
              </a:spcBef>
              <a:buChar char="◦"/>
              <a:tabLst>
                <a:tab pos="1092200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level</a:t>
            </a:r>
            <a:r>
              <a:rPr sz="1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091565" lvl="2" indent="-165100">
              <a:lnSpc>
                <a:spcPct val="100000"/>
              </a:lnSpc>
              <a:buChar char="◦"/>
              <a:tabLst>
                <a:tab pos="1092200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Other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level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is the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same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amplitude</a:t>
            </a:r>
            <a:r>
              <a:rPr sz="1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carrier</a:t>
            </a:r>
            <a:r>
              <a:rPr sz="18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frequency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43" y="3829254"/>
            <a:ext cx="8072144" cy="21474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8520" y="5966561"/>
            <a:ext cx="445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middle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 </a:t>
            </a:r>
            <a:r>
              <a:rPr sz="1800" i="1" spc="-15" dirty="0">
                <a:latin typeface="Calibri"/>
                <a:cs typeface="Calibri"/>
              </a:rPr>
              <a:t>fc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Carrier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frequency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0990" y="5966561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&lt;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&lt;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7972044" cy="8153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164" y="448436"/>
            <a:ext cx="736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0588" y="1312925"/>
            <a:ext cx="8698230" cy="27133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Some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second-generation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cellular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telephone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companies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synchronous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TDM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digital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version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cellular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telephony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divides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available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30-kHz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bands</a:t>
            </a:r>
            <a:endParaRPr sz="1800">
              <a:latin typeface="Calibri"/>
              <a:cs typeface="Calibri"/>
            </a:endParaRPr>
          </a:p>
          <a:p>
            <a:pPr marL="817244" lvl="3" indent="-183515">
              <a:lnSpc>
                <a:spcPct val="100000"/>
              </a:lnSpc>
              <a:spcBef>
                <a:spcPts val="380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10" dirty="0">
                <a:latin typeface="Calibri"/>
                <a:cs typeface="Calibri"/>
              </a:rPr>
              <a:t>For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TDM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 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</a:t>
            </a:r>
            <a:endParaRPr sz="1800">
              <a:latin typeface="Calibri"/>
              <a:cs typeface="Calibri"/>
            </a:endParaRPr>
          </a:p>
          <a:p>
            <a:pPr marL="1048385" marR="158115" lvl="4" indent="-182880">
              <a:lnSpc>
                <a:spcPts val="1950"/>
              </a:lnSpc>
              <a:spcBef>
                <a:spcPts val="625"/>
              </a:spcBef>
              <a:buClr>
                <a:srgbClr val="1CACE3"/>
              </a:buClr>
              <a:buChar char="◦"/>
              <a:tabLst>
                <a:tab pos="1049020" algn="l"/>
              </a:tabLst>
            </a:pP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30-kHz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six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slots,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digitized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voice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users 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slots</a:t>
            </a:r>
            <a:endParaRPr sz="1800">
              <a:latin typeface="Calibri"/>
              <a:cs typeface="Calibri"/>
            </a:endParaRPr>
          </a:p>
          <a:p>
            <a:pPr marL="1057910" lvl="4" indent="-229235">
              <a:lnSpc>
                <a:spcPct val="100000"/>
              </a:lnSpc>
              <a:spcBef>
                <a:spcPts val="430"/>
              </a:spcBef>
              <a:buClr>
                <a:srgbClr val="1CACE3"/>
              </a:buClr>
              <a:buChar char="◦"/>
              <a:tabLst>
                <a:tab pos="1057910" algn="l"/>
                <a:tab pos="1058545" algn="l"/>
              </a:tabLst>
            </a:pP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number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telephone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users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each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area</a:t>
            </a:r>
            <a:r>
              <a:rPr sz="1400" dirty="0">
                <a:latin typeface="Calibri"/>
                <a:cs typeface="Calibri"/>
              </a:rPr>
              <a:t> is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now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6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times </a:t>
            </a:r>
            <a:r>
              <a:rPr sz="1400" spc="-10" dirty="0">
                <a:latin typeface="Calibri"/>
                <a:cs typeface="Calibri"/>
              </a:rPr>
              <a:t>greater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3602736" cy="81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5223" y="330708"/>
              <a:ext cx="816863" cy="815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576" y="330708"/>
              <a:ext cx="4776216" cy="8153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448436"/>
            <a:ext cx="7249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81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40588" y="1312925"/>
            <a:ext cx="8709660" cy="32588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34353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  <a:tab pos="3144520" algn="l"/>
              </a:tabLst>
            </a:pPr>
            <a:r>
              <a:rPr sz="2800" spc="-15" dirty="0">
                <a:latin typeface="Calibri"/>
                <a:cs typeface="Calibri"/>
              </a:rPr>
              <a:t>synchronous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TDM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	each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reserved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frame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10" dirty="0">
                <a:latin typeface="Calibri"/>
                <a:cs typeface="Calibri"/>
              </a:rPr>
              <a:t>inefficient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some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</a:t>
            </a:r>
            <a:endParaRPr sz="2400">
              <a:latin typeface="Calibri"/>
              <a:cs typeface="Calibri"/>
            </a:endParaRPr>
          </a:p>
          <a:p>
            <a:pPr marL="640080" lvl="2" indent="-183515" algn="just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10" dirty="0">
                <a:latin typeface="Calibri"/>
                <a:cs typeface="Calibri"/>
              </a:rPr>
              <a:t>Solution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dynamically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allocate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slots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improve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efficiency</a:t>
            </a:r>
            <a:endParaRPr sz="1800">
              <a:latin typeface="Calibri"/>
              <a:cs typeface="Calibri"/>
            </a:endParaRPr>
          </a:p>
          <a:p>
            <a:pPr marL="817244" marR="266065" lvl="3" indent="-182880" algn="just">
              <a:lnSpc>
                <a:spcPts val="1939"/>
              </a:lnSpc>
              <a:spcBef>
                <a:spcPts val="630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15" dirty="0">
                <a:latin typeface="Calibri"/>
                <a:cs typeface="Calibri"/>
              </a:rPr>
              <a:t>statistical </a:t>
            </a:r>
            <a:r>
              <a:rPr sz="1800" spc="-5" dirty="0">
                <a:latin typeface="Calibri"/>
                <a:cs typeface="Calibri"/>
              </a:rPr>
              <a:t>time-division </a:t>
            </a:r>
            <a:r>
              <a:rPr sz="1800" spc="-10" dirty="0">
                <a:latin typeface="Calibri"/>
                <a:cs typeface="Calibri"/>
              </a:rPr>
              <a:t>multiplexing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Only </a:t>
            </a:r>
            <a:r>
              <a:rPr sz="1800" dirty="0">
                <a:latin typeface="Calibri"/>
                <a:cs typeface="Calibri"/>
              </a:rPr>
              <a:t>when an </a:t>
            </a:r>
            <a:r>
              <a:rPr sz="1800" spc="-5" dirty="0">
                <a:latin typeface="Calibri"/>
                <a:cs typeface="Calibri"/>
              </a:rPr>
              <a:t>input line has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slot’s </a:t>
            </a:r>
            <a:r>
              <a:rPr sz="1800" spc="-10" dirty="0">
                <a:latin typeface="Calibri"/>
                <a:cs typeface="Calibri"/>
              </a:rPr>
              <a:t>worth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send</a:t>
            </a:r>
            <a:r>
              <a:rPr sz="1800" dirty="0">
                <a:latin typeface="Calibri"/>
                <a:cs typeface="Calibri"/>
              </a:rPr>
              <a:t> is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slot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  <a:p>
            <a:pPr marL="1048385" lvl="4" indent="-182880" algn="just">
              <a:lnSpc>
                <a:spcPct val="100000"/>
              </a:lnSpc>
              <a:spcBef>
                <a:spcPts val="365"/>
              </a:spcBef>
              <a:buClr>
                <a:srgbClr val="1CACE3"/>
              </a:buClr>
              <a:buChar char="◦"/>
              <a:tabLst>
                <a:tab pos="1049020" algn="l"/>
              </a:tabLst>
            </a:pP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slots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</a:t>
            </a:r>
            <a:r>
              <a:rPr sz="1800" dirty="0">
                <a:latin typeface="Calibri"/>
                <a:cs typeface="Calibri"/>
              </a:rPr>
              <a:t> is </a:t>
            </a:r>
            <a:r>
              <a:rPr sz="1800" spc="-5" dirty="0">
                <a:latin typeface="Calibri"/>
                <a:cs typeface="Calibri"/>
              </a:rPr>
              <a:t>less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lines</a:t>
            </a:r>
            <a:endParaRPr sz="1800">
              <a:latin typeface="Calibri"/>
              <a:cs typeface="Calibri"/>
            </a:endParaRPr>
          </a:p>
          <a:p>
            <a:pPr marL="1048385" marR="5080" lvl="4" indent="-182880" algn="just">
              <a:lnSpc>
                <a:spcPts val="1939"/>
              </a:lnSpc>
              <a:spcBef>
                <a:spcPts val="630"/>
              </a:spcBef>
              <a:buClr>
                <a:srgbClr val="1CACE3"/>
              </a:buClr>
              <a:buChar char="◦"/>
              <a:tabLst>
                <a:tab pos="1049020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multiplexer checks </a:t>
            </a:r>
            <a:r>
              <a:rPr sz="1800" spc="-5" dirty="0">
                <a:latin typeface="Calibri"/>
                <a:cs typeface="Calibri"/>
              </a:rPr>
              <a:t>each input line in </a:t>
            </a:r>
            <a:r>
              <a:rPr sz="1800" spc="-10" dirty="0">
                <a:latin typeface="Calibri"/>
                <a:cs typeface="Calibri"/>
              </a:rPr>
              <a:t>round robin fashion;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allocates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slot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input line if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has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send; otherwise, it </a:t>
            </a:r>
            <a:r>
              <a:rPr sz="1800" spc="-10" dirty="0">
                <a:latin typeface="Calibri"/>
                <a:cs typeface="Calibri"/>
              </a:rPr>
              <a:t>skips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checks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0708"/>
            <a:ext cx="8982075" cy="824865"/>
            <a:chOff x="0" y="330708"/>
            <a:chExt cx="8982075" cy="824865"/>
          </a:xfrm>
        </p:grpSpPr>
        <p:sp>
          <p:nvSpPr>
            <p:cNvPr id="3" name="object 3"/>
            <p:cNvSpPr/>
            <p:nvPr/>
          </p:nvSpPr>
          <p:spPr>
            <a:xfrm>
              <a:off x="201091" y="1143761"/>
              <a:ext cx="8778240" cy="8255"/>
            </a:xfrm>
            <a:custGeom>
              <a:avLst/>
              <a:gdLst/>
              <a:ahLst/>
              <a:cxnLst/>
              <a:rect l="l" t="t" r="r" b="b"/>
              <a:pathLst>
                <a:path w="8778240" h="8255">
                  <a:moveTo>
                    <a:pt x="0" y="8127"/>
                  </a:moveTo>
                  <a:lnTo>
                    <a:pt x="8777681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708"/>
              <a:ext cx="3602736" cy="81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5223" y="330708"/>
              <a:ext cx="816863" cy="815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576" y="330708"/>
              <a:ext cx="4776216" cy="8153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64" y="448436"/>
            <a:ext cx="7249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819" y="1600200"/>
            <a:ext cx="7828787" cy="4191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151376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"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83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548" y="1212850"/>
          <a:ext cx="8978900" cy="5064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7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PArameter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Synchronous-TDM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Statistical-TDM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slot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totally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occupied</a:t>
                      </a:r>
                      <a:r>
                        <a:rPr sz="17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data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3664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needs</a:t>
                      </a:r>
                      <a:r>
                        <a:rPr sz="17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carry</a:t>
                      </a:r>
                      <a:r>
                        <a:rPr sz="1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well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7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700" spc="-3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destination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Addressing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need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542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Required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- simplest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form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can be </a:t>
                      </a:r>
                      <a:r>
                        <a:rPr sz="1700" i="1" dirty="0">
                          <a:latin typeface="Calibri"/>
                          <a:cs typeface="Calibri"/>
                        </a:rPr>
                        <a:t>n bits </a:t>
                      </a:r>
                      <a:r>
                        <a:rPr sz="1700" i="1" spc="-1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700" i="1" spc="-5" dirty="0">
                          <a:latin typeface="Calibri"/>
                          <a:cs typeface="Calibri"/>
                        </a:rPr>
                        <a:t>define </a:t>
                      </a:r>
                      <a:r>
                        <a:rPr sz="1700" i="1" spc="-3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7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spc="-5" dirty="0">
                          <a:latin typeface="Calibri"/>
                          <a:cs typeface="Calibri"/>
                        </a:rPr>
                        <a:t>different</a:t>
                      </a:r>
                      <a:r>
                        <a:rPr sz="1700" i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spc="-5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sz="1700" i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lines</a:t>
                      </a:r>
                      <a:r>
                        <a:rPr sz="1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7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dirty="0">
                          <a:latin typeface="Calibri"/>
                          <a:cs typeface="Calibri"/>
                        </a:rPr>
                        <a:t>= log</a:t>
                      </a:r>
                      <a:r>
                        <a:rPr sz="1650" i="1" baseline="-20202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650" i="1" spc="7" baseline="-20202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dirty="0">
                          <a:latin typeface="Calibri"/>
                          <a:cs typeface="Calibri"/>
                        </a:rPr>
                        <a:t>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91440" marR="3130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nsh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ip</a:t>
                      </a:r>
                      <a:r>
                        <a:rPr sz="17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/w 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i/p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7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o/p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946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synchronization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and this 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preassigned</a:t>
                      </a:r>
                      <a:r>
                        <a:rPr sz="1700" spc="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relationships </a:t>
                      </a:r>
                      <a:r>
                        <a:rPr sz="1700" spc="-3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serve</a:t>
                      </a:r>
                      <a:r>
                        <a:rPr sz="1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address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preassigned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Slot</a:t>
                      </a:r>
                      <a:r>
                        <a:rPr sz="17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Size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size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03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ratio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data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size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7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size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must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1700" spc="-3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reasonable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make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transmission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efficient</a:t>
                      </a:r>
                      <a:endParaRPr sz="17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Eg.</a:t>
                      </a:r>
                      <a:r>
                        <a:rPr sz="1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inefficient</a:t>
                      </a:r>
                      <a:r>
                        <a:rPr sz="1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 send</a:t>
                      </a:r>
                      <a:r>
                        <a:rPr sz="17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 bit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slot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data</a:t>
                      </a:r>
                      <a:endParaRPr sz="17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17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7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bits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Frame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3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ync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700" spc="-30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7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52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Need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synchronize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require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synchronization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bits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012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need not be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synchronized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– no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synchronization </a:t>
                      </a:r>
                      <a:r>
                        <a:rPr sz="1700" spc="-3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bit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86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Capacity</a:t>
                      </a:r>
                      <a:r>
                        <a:rPr sz="17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link</a:t>
                      </a:r>
                      <a:endParaRPr sz="17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(Bandwidth)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7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7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7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</a:t>
                      </a:r>
                      <a:endParaRPr sz="17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sum</a:t>
                      </a:r>
                      <a:r>
                        <a:rPr sz="17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capacities</a:t>
                      </a:r>
                      <a:endParaRPr sz="17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each</a:t>
                      </a:r>
                      <a:r>
                        <a:rPr sz="1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channel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26364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Less than the sum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the capacities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each </a:t>
                      </a:r>
                      <a:r>
                        <a:rPr sz="1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channel.</a:t>
                      </a:r>
                      <a:r>
                        <a:rPr sz="1700" spc="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During</a:t>
                      </a:r>
                      <a:r>
                        <a:rPr sz="1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peak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times,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 some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slots</a:t>
                      </a:r>
                      <a:r>
                        <a:rPr sz="1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need</a:t>
                      </a:r>
                      <a:r>
                        <a:rPr sz="1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700" spc="-3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latin typeface="Calibri"/>
                          <a:cs typeface="Calibri"/>
                        </a:rPr>
                        <a:t>wait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385816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4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94563" y="1229613"/>
            <a:ext cx="8710295" cy="48279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9230" marR="551815" indent="-177165">
              <a:lnSpc>
                <a:spcPts val="2690"/>
              </a:lnSpc>
              <a:spcBef>
                <a:spcPts val="74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  <a:tab pos="2149475" algn="l"/>
              </a:tabLst>
            </a:pPr>
            <a:r>
              <a:rPr sz="2800" spc="-15" dirty="0">
                <a:latin typeface="Calibri"/>
                <a:cs typeface="Calibri"/>
              </a:rPr>
              <a:t>Multiplexing	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spread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spectrum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several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to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fit </a:t>
            </a:r>
            <a:r>
              <a:rPr sz="2800" b="1" spc="-15" dirty="0">
                <a:latin typeface="Calibri"/>
                <a:cs typeface="Calibri"/>
              </a:rPr>
              <a:t>into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larger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bandwidth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75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Multiplexing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 -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achieve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efficiency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ts val="3229"/>
              </a:lnSpc>
              <a:spcBef>
                <a:spcPts val="72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Spread</a:t>
            </a:r>
            <a:r>
              <a:rPr sz="2800" spc="-10" dirty="0">
                <a:latin typeface="Calibri"/>
                <a:cs typeface="Calibri"/>
              </a:rPr>
              <a:t> spectrum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goal</a:t>
            </a:r>
            <a:endParaRPr sz="2800">
              <a:latin typeface="Calibri"/>
              <a:cs typeface="Calibri"/>
            </a:endParaRPr>
          </a:p>
          <a:p>
            <a:pPr marL="419100" marR="433705" lvl="1" indent="-182880">
              <a:lnSpc>
                <a:spcPts val="2690"/>
              </a:lnSpc>
              <a:spcBef>
                <a:spcPts val="515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800" spc="-10" dirty="0">
                <a:latin typeface="Calibri"/>
                <a:cs typeface="Calibri"/>
              </a:rPr>
              <a:t>designed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wireless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(LANs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WANs)</a:t>
            </a:r>
            <a:endParaRPr sz="2800">
              <a:latin typeface="Calibri"/>
              <a:cs typeface="Calibri"/>
            </a:endParaRPr>
          </a:p>
          <a:p>
            <a:pPr marL="640080" marR="1337945" lvl="2" indent="-182880">
              <a:lnSpc>
                <a:spcPct val="80000"/>
              </a:lnSpc>
              <a:spcBef>
                <a:spcPts val="66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wireless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applications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stations</a:t>
            </a:r>
            <a:r>
              <a:rPr sz="1800" dirty="0">
                <a:latin typeface="Calibri"/>
                <a:cs typeface="Calibri"/>
              </a:rPr>
              <a:t> use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vacuum)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medium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endParaRPr sz="18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170"/>
              </a:spcBef>
              <a:buClr>
                <a:srgbClr val="1CACE3"/>
              </a:buClr>
              <a:buChar char="◦"/>
              <a:tabLst>
                <a:tab pos="640715" algn="l"/>
              </a:tabLst>
            </a:pPr>
            <a:r>
              <a:rPr sz="1800" spc="-5" dirty="0">
                <a:latin typeface="Calibri"/>
                <a:cs typeface="Calibri"/>
              </a:rPr>
              <a:t>Air/vacuum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shared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medium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challenge</a:t>
            </a:r>
            <a:endParaRPr sz="1800">
              <a:latin typeface="Calibri"/>
              <a:cs typeface="Calibri"/>
            </a:endParaRPr>
          </a:p>
          <a:p>
            <a:pPr marL="817244" marR="5080" lvl="3" indent="-183515">
              <a:lnSpc>
                <a:spcPts val="1730"/>
              </a:lnSpc>
              <a:spcBef>
                <a:spcPts val="580"/>
              </a:spcBef>
              <a:buClr>
                <a:srgbClr val="1CACE3"/>
              </a:buClr>
              <a:buChar char="◦"/>
              <a:tabLst>
                <a:tab pos="817880" algn="l"/>
              </a:tabLst>
            </a:pPr>
            <a:r>
              <a:rPr sz="1800" spc="-10" dirty="0">
                <a:latin typeface="Calibri"/>
                <a:cs typeface="Calibri"/>
              </a:rPr>
              <a:t>Stations</a:t>
            </a:r>
            <a:r>
              <a:rPr sz="1800" spc="-5" dirty="0">
                <a:latin typeface="Calibri"/>
                <a:cs typeface="Calibri"/>
              </a:rPr>
              <a:t> 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medium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without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interception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eavesdropper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subject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jamming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malicious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intruder</a:t>
            </a:r>
            <a:endParaRPr sz="1800">
              <a:latin typeface="Calibri"/>
              <a:cs typeface="Calibri"/>
            </a:endParaRPr>
          </a:p>
          <a:p>
            <a:pPr marL="268605" indent="-256540">
              <a:lnSpc>
                <a:spcPts val="3220"/>
              </a:lnSpc>
              <a:spcBef>
                <a:spcPts val="900"/>
              </a:spcBef>
              <a:buClr>
                <a:srgbClr val="1CACE3"/>
              </a:buClr>
              <a:buFont typeface="Arial MT"/>
              <a:buChar char="•"/>
              <a:tabLst>
                <a:tab pos="269240" algn="l"/>
              </a:tabLst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achieve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goal?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ts val="3220"/>
              </a:lnSpc>
              <a:buClr>
                <a:srgbClr val="1CACE3"/>
              </a:buClr>
              <a:buChar char="◦"/>
              <a:tabLst>
                <a:tab pos="419734" algn="l"/>
                <a:tab pos="5304155" algn="l"/>
              </a:tabLst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spread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spectrum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techniques	that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redundancy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5385816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45" dirty="0"/>
          </a:p>
        </p:txBody>
      </p:sp>
      <p:sp>
        <p:nvSpPr>
          <p:cNvPr id="4" name="object 4"/>
          <p:cNvSpPr txBox="1"/>
          <p:nvPr/>
        </p:nvSpPr>
        <p:spPr>
          <a:xfrm>
            <a:off x="227888" y="1312925"/>
            <a:ext cx="8620125" cy="38481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01930" marR="64389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B,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spread </a:t>
            </a:r>
            <a:r>
              <a:rPr sz="2800" i="1" spc="-61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spectrum</a:t>
            </a:r>
            <a:r>
              <a:rPr sz="2800" i="1" spc="-20" dirty="0">
                <a:latin typeface="Calibri"/>
                <a:cs typeface="Calibri"/>
              </a:rPr>
              <a:t> </a:t>
            </a:r>
            <a:r>
              <a:rPr sz="2800" i="1" spc="-15" dirty="0">
                <a:latin typeface="Calibri"/>
                <a:cs typeface="Calibri"/>
              </a:rPr>
              <a:t>expands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it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25" dirty="0">
                <a:latin typeface="Calibri"/>
                <a:cs typeface="Calibri"/>
              </a:rPr>
              <a:t>to</a:t>
            </a:r>
            <a:r>
              <a:rPr sz="2800" i="1" spc="2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B</a:t>
            </a:r>
            <a:r>
              <a:rPr sz="2775" i="1" baseline="-21021" dirty="0">
                <a:latin typeface="Calibri"/>
                <a:cs typeface="Calibri"/>
              </a:rPr>
              <a:t>ss</a:t>
            </a:r>
            <a:r>
              <a:rPr sz="2800" i="1" dirty="0">
                <a:latin typeface="Calibri"/>
                <a:cs typeface="Calibri"/>
              </a:rPr>
              <a:t>,</a:t>
            </a:r>
            <a:r>
              <a:rPr sz="2800" i="1" spc="-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such that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5" dirty="0">
                <a:latin typeface="Calibri"/>
                <a:cs typeface="Calibri"/>
              </a:rPr>
              <a:t>B</a:t>
            </a:r>
            <a:r>
              <a:rPr sz="2775" i="1" spc="7" baseline="-21021" dirty="0">
                <a:latin typeface="Calibri"/>
                <a:cs typeface="Calibri"/>
              </a:rPr>
              <a:t>ss</a:t>
            </a:r>
            <a:r>
              <a:rPr sz="2775" i="1" spc="307" baseline="-2102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&gt;&gt;</a:t>
            </a:r>
            <a:r>
              <a:rPr sz="2800" i="1" spc="2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431800" marR="17780" lvl="1" indent="-182880">
              <a:lnSpc>
                <a:spcPts val="2590"/>
              </a:lnSpc>
              <a:spcBef>
                <a:spcPts val="425"/>
              </a:spcBef>
              <a:buClr>
                <a:srgbClr val="1CACE3"/>
              </a:buClr>
              <a:buFont typeface="Calibri"/>
              <a:buChar char="◦"/>
              <a:tabLst>
                <a:tab pos="432434" algn="l"/>
              </a:tabLst>
            </a:pPr>
            <a:r>
              <a:rPr sz="2400" i="1" spc="-5" dirty="0">
                <a:latin typeface="Calibri"/>
                <a:cs typeface="Calibri"/>
              </a:rPr>
              <a:t>The </a:t>
            </a:r>
            <a:r>
              <a:rPr sz="2400" i="1" spc="-10" dirty="0">
                <a:latin typeface="Calibri"/>
                <a:cs typeface="Calibri"/>
              </a:rPr>
              <a:t>expanded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bandwidth</a:t>
            </a:r>
            <a:r>
              <a:rPr sz="2400" i="1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allows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wrap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dirty="0">
                <a:latin typeface="Calibri"/>
                <a:cs typeface="Calibri"/>
              </a:rPr>
              <a:t> 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protective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envelope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more</a:t>
            </a:r>
            <a:r>
              <a:rPr sz="2400" spc="-10" dirty="0">
                <a:latin typeface="Calibri"/>
                <a:cs typeface="Calibri"/>
              </a:rPr>
              <a:t> secure</a:t>
            </a:r>
            <a:r>
              <a:rPr sz="2400" spc="-5" dirty="0">
                <a:latin typeface="Calibri"/>
                <a:cs typeface="Calibri"/>
              </a:rPr>
              <a:t> transmission</a:t>
            </a:r>
            <a:endParaRPr sz="2400">
              <a:latin typeface="Calibri"/>
              <a:cs typeface="Calibri"/>
            </a:endParaRPr>
          </a:p>
          <a:p>
            <a:pPr marL="201930" indent="-177165">
              <a:lnSpc>
                <a:spcPct val="100000"/>
              </a:lnSpc>
              <a:spcBef>
                <a:spcPts val="1200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5" dirty="0">
                <a:latin typeface="Calibri"/>
                <a:cs typeface="Calibri"/>
              </a:rPr>
              <a:t>Eg.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analogy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sending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delicate,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expensive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gift</a:t>
            </a:r>
            <a:endParaRPr sz="2800">
              <a:latin typeface="Calibri"/>
              <a:cs typeface="Calibri"/>
            </a:endParaRPr>
          </a:p>
          <a:p>
            <a:pPr marL="201930" marR="368935" indent="-177165">
              <a:lnSpc>
                <a:spcPct val="9000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60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insert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gift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special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box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prevent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damaged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during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transportation,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superior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delivery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service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guarantee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safety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0" y="4800600"/>
            <a:ext cx="3739515" cy="16002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794156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888" y="1290991"/>
            <a:ext cx="8666480" cy="39471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19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achieves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0" dirty="0">
                <a:latin typeface="Calibri"/>
                <a:cs typeface="Calibri"/>
              </a:rPr>
              <a:t>goals:</a:t>
            </a:r>
            <a:endParaRPr sz="2800">
              <a:latin typeface="Calibri"/>
              <a:cs typeface="Calibri"/>
            </a:endParaRPr>
          </a:p>
          <a:p>
            <a:pPr marL="431800" lvl="1" indent="-183515" algn="just">
              <a:lnSpc>
                <a:spcPts val="2735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32434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bandwidth</a:t>
            </a:r>
            <a:r>
              <a:rPr sz="2400" spc="-10" dirty="0">
                <a:latin typeface="Calibri"/>
                <a:cs typeface="Calibri"/>
              </a:rPr>
              <a:t> allocated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larger</a:t>
            </a:r>
            <a:r>
              <a:rPr sz="2400" dirty="0">
                <a:latin typeface="Calibri"/>
                <a:cs typeface="Calibri"/>
              </a:rPr>
              <a:t> than</a:t>
            </a:r>
            <a:endParaRPr sz="2400">
              <a:latin typeface="Calibri"/>
              <a:cs typeface="Calibri"/>
            </a:endParaRPr>
          </a:p>
          <a:p>
            <a:pPr marL="431800" algn="just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needed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allows </a:t>
            </a:r>
            <a:r>
              <a:rPr sz="2400" spc="-5" dirty="0">
                <a:latin typeface="Calibri"/>
                <a:cs typeface="Calibri"/>
              </a:rPr>
              <a:t>redundancy</a:t>
            </a:r>
            <a:endParaRPr sz="2400">
              <a:latin typeface="Calibri"/>
              <a:cs typeface="Calibri"/>
            </a:endParaRPr>
          </a:p>
          <a:p>
            <a:pPr marL="431800" marR="267335" lvl="1" indent="-182880" algn="just">
              <a:lnSpc>
                <a:spcPts val="2590"/>
              </a:lnSpc>
              <a:spcBef>
                <a:spcPts val="640"/>
              </a:spcBef>
              <a:buClr>
                <a:srgbClr val="1CACE3"/>
              </a:buClr>
              <a:buChar char="◦"/>
              <a:tabLst>
                <a:tab pos="432434" algn="l"/>
              </a:tabLst>
            </a:pPr>
            <a:r>
              <a:rPr sz="2400" spc="-10" dirty="0">
                <a:latin typeface="Calibri"/>
                <a:cs typeface="Calibri"/>
              </a:rPr>
              <a:t>Spreading </a:t>
            </a:r>
            <a:r>
              <a:rPr sz="2400" spc="-15" dirty="0">
                <a:latin typeface="Calibri"/>
                <a:cs typeface="Calibri"/>
              </a:rPr>
              <a:t>process/code </a:t>
            </a:r>
            <a:r>
              <a:rPr sz="2400" spc="-10" dirty="0">
                <a:latin typeface="Calibri"/>
                <a:cs typeface="Calibri"/>
              </a:rPr>
              <a:t>expands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bandwidth </a:t>
            </a:r>
            <a:r>
              <a:rPr sz="2400" i="1" dirty="0">
                <a:latin typeface="Calibri"/>
                <a:cs typeface="Calibri"/>
              </a:rPr>
              <a:t>B </a:t>
            </a:r>
            <a:r>
              <a:rPr sz="2400" i="1" spc="-15" dirty="0">
                <a:latin typeface="Calibri"/>
                <a:cs typeface="Calibri"/>
              </a:rPr>
              <a:t>to </a:t>
            </a:r>
            <a:r>
              <a:rPr sz="2400" i="1" dirty="0">
                <a:latin typeface="Calibri"/>
                <a:cs typeface="Calibri"/>
              </a:rPr>
              <a:t>the </a:t>
            </a:r>
            <a:r>
              <a:rPr sz="2400" i="1" spc="-53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bandwidth B</a:t>
            </a:r>
            <a:r>
              <a:rPr sz="2400" i="1" spc="-7" baseline="-20833" dirty="0">
                <a:latin typeface="Calibri"/>
                <a:cs typeface="Calibri"/>
              </a:rPr>
              <a:t>ss</a:t>
            </a:r>
            <a:r>
              <a:rPr sz="2400" i="1" baseline="-20833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-- </a:t>
            </a:r>
            <a:r>
              <a:rPr sz="2400" spc="-10" dirty="0">
                <a:latin typeface="Calibri"/>
                <a:cs typeface="Calibri"/>
              </a:rPr>
              <a:t>occurs </a:t>
            </a:r>
            <a:r>
              <a:rPr sz="2400" spc="-5" dirty="0">
                <a:latin typeface="Calibri"/>
                <a:cs typeface="Calibri"/>
              </a:rPr>
              <a:t>independently </a:t>
            </a:r>
            <a:r>
              <a:rPr sz="2400" spc="-10" dirty="0">
                <a:latin typeface="Calibri"/>
                <a:cs typeface="Calibri"/>
              </a:rPr>
              <a:t>after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signal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</a:t>
            </a:r>
            <a:endParaRPr sz="2400">
              <a:latin typeface="Calibri"/>
              <a:cs typeface="Calibri"/>
            </a:endParaRPr>
          </a:p>
          <a:p>
            <a:pPr marL="652780" lvl="2" indent="-183515">
              <a:lnSpc>
                <a:spcPct val="100000"/>
              </a:lnSpc>
              <a:spcBef>
                <a:spcPts val="390"/>
              </a:spcBef>
              <a:buClr>
                <a:srgbClr val="1CACE3"/>
              </a:buClr>
              <a:buChar char="◦"/>
              <a:tabLst>
                <a:tab pos="65341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spreading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series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numbers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look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random,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endParaRPr sz="1800">
              <a:latin typeface="Calibri"/>
              <a:cs typeface="Calibri"/>
            </a:endParaRPr>
          </a:p>
          <a:p>
            <a:pPr marL="201930" indent="-177165">
              <a:lnSpc>
                <a:spcPct val="100000"/>
              </a:lnSpc>
              <a:spcBef>
                <a:spcPts val="1195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techniques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spread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bandwidth:</a:t>
            </a:r>
            <a:endParaRPr sz="2800">
              <a:latin typeface="Calibri"/>
              <a:cs typeface="Calibri"/>
            </a:endParaRPr>
          </a:p>
          <a:p>
            <a:pPr marL="431800" lvl="1" indent="-183515" algn="just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32434" algn="l"/>
              </a:tabLst>
            </a:pP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Hopping</a:t>
            </a:r>
            <a:r>
              <a:rPr sz="2400" spc="-10" dirty="0">
                <a:latin typeface="Calibri"/>
                <a:cs typeface="Calibri"/>
              </a:rPr>
              <a:t> Spread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(FHSS)</a:t>
            </a:r>
            <a:endParaRPr sz="2400">
              <a:latin typeface="Calibri"/>
              <a:cs typeface="Calibri"/>
            </a:endParaRPr>
          </a:p>
          <a:p>
            <a:pPr marL="431800" lvl="1" indent="-183515" algn="just">
              <a:lnSpc>
                <a:spcPct val="100000"/>
              </a:lnSpc>
              <a:spcBef>
                <a:spcPts val="315"/>
              </a:spcBef>
              <a:buClr>
                <a:srgbClr val="1CACE3"/>
              </a:buClr>
              <a:buChar char="◦"/>
              <a:tabLst>
                <a:tab pos="432434" algn="l"/>
              </a:tabLst>
            </a:pPr>
            <a:r>
              <a:rPr sz="2400" spc="-10" dirty="0">
                <a:latin typeface="Calibri"/>
                <a:cs typeface="Calibri"/>
              </a:rPr>
              <a:t>Direct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r>
              <a:rPr sz="2400" spc="-10" dirty="0">
                <a:latin typeface="Calibri"/>
                <a:cs typeface="Calibri"/>
              </a:rPr>
              <a:t> Spread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(DSSS)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209550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227888" y="1312925"/>
            <a:ext cx="8719185" cy="233934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01930" marR="30480" indent="-177165">
              <a:lnSpc>
                <a:spcPct val="90000"/>
              </a:lnSpc>
              <a:spcBef>
                <a:spcPts val="430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5" dirty="0">
                <a:latin typeface="Calibri"/>
                <a:cs typeface="Calibri"/>
              </a:rPr>
              <a:t>Uses </a:t>
            </a:r>
            <a:r>
              <a:rPr sz="2800" i="1" spc="-5" dirty="0">
                <a:latin typeface="Calibri"/>
                <a:cs typeface="Calibri"/>
              </a:rPr>
              <a:t>M</a:t>
            </a:r>
            <a:r>
              <a:rPr sz="2800" i="1" spc="10" dirty="0">
                <a:latin typeface="Calibri"/>
                <a:cs typeface="Calibri"/>
              </a:rPr>
              <a:t> </a:t>
            </a:r>
            <a:r>
              <a:rPr sz="2800" i="1" spc="-15" dirty="0">
                <a:latin typeface="Calibri"/>
                <a:cs typeface="Calibri"/>
              </a:rPr>
              <a:t>different</a:t>
            </a:r>
            <a:r>
              <a:rPr sz="2800" i="1" spc="1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carrier</a:t>
            </a:r>
            <a:r>
              <a:rPr sz="2800" i="1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frequencies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modulated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carrier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5" dirty="0">
                <a:latin typeface="Calibri"/>
                <a:cs typeface="Calibri"/>
              </a:rPr>
              <a:t> 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431800" marR="17780" lvl="1" indent="-182880">
              <a:lnSpc>
                <a:spcPts val="2590"/>
              </a:lnSpc>
              <a:spcBef>
                <a:spcPts val="475"/>
              </a:spcBef>
              <a:buClr>
                <a:srgbClr val="1CACE3"/>
              </a:buClr>
              <a:buChar char="◦"/>
              <a:tabLst>
                <a:tab pos="432434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one moment,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spc="-10" dirty="0">
                <a:latin typeface="Calibri"/>
                <a:cs typeface="Calibri"/>
              </a:rPr>
              <a:t>modulates </a:t>
            </a:r>
            <a:r>
              <a:rPr sz="2400" spc="-5" dirty="0">
                <a:latin typeface="Calibri"/>
                <a:cs typeface="Calibri"/>
              </a:rPr>
              <a:t>one carrier frequency;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moment,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modulates</a:t>
            </a:r>
            <a:r>
              <a:rPr sz="2400" dirty="0">
                <a:latin typeface="Calibri"/>
                <a:cs typeface="Calibri"/>
              </a:rPr>
              <a:t> another</a:t>
            </a:r>
            <a:r>
              <a:rPr sz="2400" spc="-5" dirty="0">
                <a:latin typeface="Calibri"/>
                <a:cs typeface="Calibri"/>
              </a:rPr>
              <a:t> carrier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frequency</a:t>
            </a:r>
            <a:endParaRPr sz="2400">
              <a:latin typeface="Calibri"/>
              <a:cs typeface="Calibri"/>
            </a:endParaRPr>
          </a:p>
          <a:p>
            <a:pPr marL="431800" lvl="1" indent="-183515">
              <a:lnSpc>
                <a:spcPct val="100000"/>
              </a:lnSpc>
              <a:spcBef>
                <a:spcPts val="280"/>
              </a:spcBef>
              <a:buClr>
                <a:srgbClr val="1CACE3"/>
              </a:buClr>
              <a:buFont typeface="Calibri"/>
              <a:buChar char="◦"/>
              <a:tabLst>
                <a:tab pos="432434" algn="l"/>
              </a:tabLst>
            </a:pPr>
            <a:r>
              <a:rPr sz="2400" i="1" spc="-5" dirty="0">
                <a:latin typeface="Calibri"/>
                <a:cs typeface="Calibri"/>
              </a:rPr>
              <a:t>bandwidth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occupied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by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 source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after</a:t>
            </a:r>
            <a:r>
              <a:rPr sz="2400" i="1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spreading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</a:t>
            </a:r>
            <a:r>
              <a:rPr sz="2400" i="1" spc="-7" baseline="-20833" dirty="0">
                <a:latin typeface="Calibri"/>
                <a:cs typeface="Calibri"/>
              </a:rPr>
              <a:t>FHSS</a:t>
            </a:r>
            <a:r>
              <a:rPr sz="2400" i="1" spc="277" baseline="-20833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&gt;&gt;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7509" y="3783305"/>
            <a:ext cx="4257470" cy="25000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2940" y="5276545"/>
            <a:ext cx="17189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Calibri"/>
                <a:cs typeface="Calibri"/>
              </a:rPr>
              <a:t>Creates </a:t>
            </a:r>
            <a:r>
              <a:rPr sz="1800" i="1" dirty="0">
                <a:latin typeface="Calibri"/>
                <a:cs typeface="Calibri"/>
              </a:rPr>
              <a:t>a </a:t>
            </a:r>
            <a:r>
              <a:rPr sz="1800" i="1" spc="-10" dirty="0">
                <a:latin typeface="Calibri"/>
                <a:cs typeface="Calibri"/>
              </a:rPr>
              <a:t>k-bit 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pattern for </a:t>
            </a:r>
            <a:r>
              <a:rPr sz="1800" i="1" dirty="0">
                <a:latin typeface="Calibri"/>
                <a:cs typeface="Calibri"/>
              </a:rPr>
              <a:t>every 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hopping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period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</a:t>
            </a:r>
            <a:r>
              <a:rPr sz="1800" i="1" spc="-7" baseline="-20833" dirty="0">
                <a:latin typeface="Calibri"/>
                <a:cs typeface="Calibri"/>
              </a:rPr>
              <a:t>h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2228" y="4438269"/>
            <a:ext cx="16744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Creates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carrier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chosen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6028" y="5429199"/>
            <a:ext cx="25457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Find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frequency using </a:t>
            </a:r>
            <a:r>
              <a:rPr sz="1800" spc="10" dirty="0">
                <a:latin typeface="Calibri"/>
                <a:cs typeface="Calibri"/>
              </a:rPr>
              <a:t>k-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hopping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period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6000" y="4825619"/>
            <a:ext cx="3353435" cy="972185"/>
          </a:xfrm>
          <a:custGeom>
            <a:avLst/>
            <a:gdLst/>
            <a:ahLst/>
            <a:cxnLst/>
            <a:rect l="l" t="t" r="r" b="b"/>
            <a:pathLst>
              <a:path w="3353435" h="972185">
                <a:moveTo>
                  <a:pt x="685800" y="813181"/>
                </a:moveTo>
                <a:lnTo>
                  <a:pt x="674903" y="806831"/>
                </a:lnTo>
                <a:lnTo>
                  <a:pt x="597154" y="761492"/>
                </a:lnTo>
                <a:lnTo>
                  <a:pt x="593344" y="762495"/>
                </a:lnTo>
                <a:lnTo>
                  <a:pt x="589788" y="768553"/>
                </a:lnTo>
                <a:lnTo>
                  <a:pt x="590804" y="772452"/>
                </a:lnTo>
                <a:lnTo>
                  <a:pt x="649744" y="806831"/>
                </a:lnTo>
                <a:lnTo>
                  <a:pt x="0" y="806831"/>
                </a:lnTo>
                <a:lnTo>
                  <a:pt x="0" y="819531"/>
                </a:lnTo>
                <a:lnTo>
                  <a:pt x="649744" y="819531"/>
                </a:lnTo>
                <a:lnTo>
                  <a:pt x="590804" y="853909"/>
                </a:lnTo>
                <a:lnTo>
                  <a:pt x="589788" y="857796"/>
                </a:lnTo>
                <a:lnTo>
                  <a:pt x="593344" y="863854"/>
                </a:lnTo>
                <a:lnTo>
                  <a:pt x="597154" y="864882"/>
                </a:lnTo>
                <a:lnTo>
                  <a:pt x="674903" y="819531"/>
                </a:lnTo>
                <a:lnTo>
                  <a:pt x="685800" y="813181"/>
                </a:lnTo>
                <a:close/>
              </a:path>
              <a:path w="3353435" h="972185">
                <a:moveTo>
                  <a:pt x="3276600" y="49276"/>
                </a:moveTo>
                <a:lnTo>
                  <a:pt x="2474417" y="45085"/>
                </a:lnTo>
                <a:lnTo>
                  <a:pt x="2474633" y="44958"/>
                </a:lnTo>
                <a:lnTo>
                  <a:pt x="2533650" y="10922"/>
                </a:lnTo>
                <a:lnTo>
                  <a:pt x="2534666" y="7112"/>
                </a:lnTo>
                <a:lnTo>
                  <a:pt x="2531110" y="1016"/>
                </a:lnTo>
                <a:lnTo>
                  <a:pt x="2527300" y="0"/>
                </a:lnTo>
                <a:lnTo>
                  <a:pt x="2524252" y="1651"/>
                </a:lnTo>
                <a:lnTo>
                  <a:pt x="2438400" y="51181"/>
                </a:lnTo>
                <a:lnTo>
                  <a:pt x="2523744" y="101600"/>
                </a:lnTo>
                <a:lnTo>
                  <a:pt x="2526665" y="103378"/>
                </a:lnTo>
                <a:lnTo>
                  <a:pt x="2530602" y="102362"/>
                </a:lnTo>
                <a:lnTo>
                  <a:pt x="2534158" y="96266"/>
                </a:lnTo>
                <a:lnTo>
                  <a:pt x="2533142" y="92456"/>
                </a:lnTo>
                <a:lnTo>
                  <a:pt x="2530221" y="90678"/>
                </a:lnTo>
                <a:lnTo>
                  <a:pt x="2474341" y="57658"/>
                </a:lnTo>
                <a:lnTo>
                  <a:pt x="3276600" y="61976"/>
                </a:lnTo>
                <a:lnTo>
                  <a:pt x="3276600" y="49276"/>
                </a:lnTo>
                <a:close/>
              </a:path>
              <a:path w="3353435" h="972185">
                <a:moveTo>
                  <a:pt x="3353308" y="959243"/>
                </a:moveTo>
                <a:lnTo>
                  <a:pt x="2398611" y="885825"/>
                </a:lnTo>
                <a:lnTo>
                  <a:pt x="2402332" y="884008"/>
                </a:lnTo>
                <a:lnTo>
                  <a:pt x="2456942" y="857580"/>
                </a:lnTo>
                <a:lnTo>
                  <a:pt x="2459990" y="856056"/>
                </a:lnTo>
                <a:lnTo>
                  <a:pt x="2461387" y="852258"/>
                </a:lnTo>
                <a:lnTo>
                  <a:pt x="2458339" y="845947"/>
                </a:lnTo>
                <a:lnTo>
                  <a:pt x="2454529" y="844626"/>
                </a:lnTo>
                <a:lnTo>
                  <a:pt x="2362200" y="889381"/>
                </a:lnTo>
                <a:lnTo>
                  <a:pt x="2443734" y="945730"/>
                </a:lnTo>
                <a:lnTo>
                  <a:pt x="2446528" y="947724"/>
                </a:lnTo>
                <a:lnTo>
                  <a:pt x="2450592" y="947000"/>
                </a:lnTo>
                <a:lnTo>
                  <a:pt x="2452497" y="944118"/>
                </a:lnTo>
                <a:lnTo>
                  <a:pt x="2454529" y="941235"/>
                </a:lnTo>
                <a:lnTo>
                  <a:pt x="2453767" y="937272"/>
                </a:lnTo>
                <a:lnTo>
                  <a:pt x="2450973" y="935278"/>
                </a:lnTo>
                <a:lnTo>
                  <a:pt x="2397671" y="898474"/>
                </a:lnTo>
                <a:lnTo>
                  <a:pt x="3352292" y="971918"/>
                </a:lnTo>
                <a:lnTo>
                  <a:pt x="3353308" y="959243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55828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717280" cy="29768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1752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  <a:tab pos="5464810" algn="l"/>
              </a:tabLst>
            </a:pPr>
            <a:r>
              <a:rPr sz="2800" spc="-10" dirty="0">
                <a:latin typeface="Calibri"/>
                <a:cs typeface="Calibri"/>
              </a:rPr>
              <a:t>Consider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eight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hopping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frequencies	</a:t>
            </a:r>
            <a:r>
              <a:rPr sz="2800" spc="-5" dirty="0">
                <a:latin typeface="Calibri"/>
                <a:cs typeface="Calibri"/>
              </a:rPr>
              <a:t>- </a:t>
            </a:r>
            <a:r>
              <a:rPr sz="2800" spc="-15" dirty="0">
                <a:latin typeface="Calibri"/>
                <a:cs typeface="Calibri"/>
              </a:rPr>
              <a:t>extremely </a:t>
            </a:r>
            <a:r>
              <a:rPr sz="2800" spc="-10" dirty="0">
                <a:latin typeface="Calibri"/>
                <a:cs typeface="Calibri"/>
              </a:rPr>
              <a:t>low </a:t>
            </a:r>
            <a:r>
              <a:rPr sz="2800" spc="-30" dirty="0">
                <a:latin typeface="Calibri"/>
                <a:cs typeface="Calibri"/>
              </a:rPr>
              <a:t>for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just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illustration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i="1" dirty="0">
                <a:latin typeface="Calibri"/>
                <a:cs typeface="Calibri"/>
              </a:rPr>
              <a:t>M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8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and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k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614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i="1" spc="-5" dirty="0">
                <a:latin typeface="Calibri"/>
                <a:cs typeface="Calibri"/>
              </a:rPr>
              <a:t>Pseudorandom</a:t>
            </a:r>
            <a:r>
              <a:rPr sz="2800" i="1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generator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eight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3-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 </a:t>
            </a:r>
            <a:r>
              <a:rPr sz="2800" spc="-15" dirty="0">
                <a:latin typeface="Calibri"/>
                <a:cs typeface="Calibri"/>
              </a:rPr>
              <a:t>patterns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repeated</a:t>
            </a:r>
            <a:r>
              <a:rPr sz="2800" spc="-10" dirty="0">
                <a:latin typeface="Calibri"/>
                <a:cs typeface="Calibri"/>
              </a:rPr>
              <a:t> after eight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hoppings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mapped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eight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frequencies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frequency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endParaRPr sz="24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31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dirty="0">
                <a:latin typeface="Calibri"/>
                <a:cs typeface="Calibri"/>
              </a:rPr>
              <a:t>Assume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bandwidth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original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100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55828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22070"/>
            <a:ext cx="446595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9230" marR="5080" indent="-177165">
              <a:lnSpc>
                <a:spcPts val="2590"/>
              </a:lnSpc>
              <a:spcBef>
                <a:spcPts val="42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400" spc="-10" dirty="0">
                <a:latin typeface="Calibri"/>
                <a:cs typeface="Calibri"/>
              </a:rPr>
              <a:t>required </a:t>
            </a:r>
            <a:r>
              <a:rPr sz="2400" spc="-5" dirty="0">
                <a:latin typeface="Calibri"/>
                <a:cs typeface="Calibri"/>
              </a:rPr>
              <a:t>bandwidth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100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3352787"/>
            <a:ext cx="4724399" cy="299275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-6350" y="2782570"/>
          <a:ext cx="4420232" cy="3383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8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7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39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Repeat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5209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hopping  period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(At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start</a:t>
                      </a:r>
                      <a:r>
                        <a:rPr sz="14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t=1)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657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k-bit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att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76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eq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ncy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source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signal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modulates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this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carrier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frequency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101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700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i="1" spc="-5" dirty="0">
                          <a:latin typeface="Calibri"/>
                          <a:cs typeface="Calibri"/>
                        </a:rPr>
                        <a:t>111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001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300-kHz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t=t+1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000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010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800-kHz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011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500-kHz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t*8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600-kHz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14350" y="3808857"/>
            <a:ext cx="248285" cy="2199640"/>
          </a:xfrm>
          <a:custGeom>
            <a:avLst/>
            <a:gdLst/>
            <a:ahLst/>
            <a:cxnLst/>
            <a:rect l="l" t="t" r="r" b="b"/>
            <a:pathLst>
              <a:path w="248284" h="2199640">
                <a:moveTo>
                  <a:pt x="158276" y="36800"/>
                </a:moveTo>
                <a:lnTo>
                  <a:pt x="113055" y="49149"/>
                </a:lnTo>
                <a:lnTo>
                  <a:pt x="76606" y="64643"/>
                </a:lnTo>
                <a:lnTo>
                  <a:pt x="32753" y="95250"/>
                </a:lnTo>
                <a:lnTo>
                  <a:pt x="6680" y="132080"/>
                </a:lnTo>
                <a:lnTo>
                  <a:pt x="6197" y="132969"/>
                </a:lnTo>
                <a:lnTo>
                  <a:pt x="5803" y="133985"/>
                </a:lnTo>
                <a:lnTo>
                  <a:pt x="1968" y="146685"/>
                </a:lnTo>
                <a:lnTo>
                  <a:pt x="1676" y="147574"/>
                </a:lnTo>
                <a:lnTo>
                  <a:pt x="1473" y="148590"/>
                </a:lnTo>
                <a:lnTo>
                  <a:pt x="1333" y="149479"/>
                </a:lnTo>
                <a:lnTo>
                  <a:pt x="304" y="157353"/>
                </a:lnTo>
                <a:lnTo>
                  <a:pt x="0" y="164211"/>
                </a:lnTo>
                <a:lnTo>
                  <a:pt x="25" y="2064118"/>
                </a:lnTo>
                <a:lnTo>
                  <a:pt x="12750" y="2107488"/>
                </a:lnTo>
                <a:lnTo>
                  <a:pt x="47294" y="2144433"/>
                </a:lnTo>
                <a:lnTo>
                  <a:pt x="95440" y="2171471"/>
                </a:lnTo>
                <a:lnTo>
                  <a:pt x="134099" y="2184755"/>
                </a:lnTo>
                <a:lnTo>
                  <a:pt x="177177" y="2194115"/>
                </a:lnTo>
                <a:lnTo>
                  <a:pt x="223850" y="2198928"/>
                </a:lnTo>
                <a:lnTo>
                  <a:pt x="247180" y="2199500"/>
                </a:lnTo>
                <a:lnTo>
                  <a:pt x="248119" y="2161413"/>
                </a:lnTo>
                <a:lnTo>
                  <a:pt x="224777" y="2160841"/>
                </a:lnTo>
                <a:lnTo>
                  <a:pt x="203060" y="2159088"/>
                </a:lnTo>
                <a:lnTo>
                  <a:pt x="162255" y="2152510"/>
                </a:lnTo>
                <a:lnTo>
                  <a:pt x="125437" y="2142248"/>
                </a:lnTo>
                <a:lnTo>
                  <a:pt x="80568" y="2121179"/>
                </a:lnTo>
                <a:lnTo>
                  <a:pt x="50965" y="2095817"/>
                </a:lnTo>
                <a:lnTo>
                  <a:pt x="46617" y="2089556"/>
                </a:lnTo>
                <a:lnTo>
                  <a:pt x="46380" y="2089556"/>
                </a:lnTo>
                <a:lnTo>
                  <a:pt x="44818" y="2086965"/>
                </a:lnTo>
                <a:lnTo>
                  <a:pt x="45083" y="2086965"/>
                </a:lnTo>
                <a:lnTo>
                  <a:pt x="42248" y="2081301"/>
                </a:lnTo>
                <a:lnTo>
                  <a:pt x="41948" y="2081301"/>
                </a:lnTo>
                <a:lnTo>
                  <a:pt x="40754" y="2078316"/>
                </a:lnTo>
                <a:lnTo>
                  <a:pt x="41041" y="2078316"/>
                </a:lnTo>
                <a:lnTo>
                  <a:pt x="39277" y="2072513"/>
                </a:lnTo>
                <a:lnTo>
                  <a:pt x="39052" y="2072513"/>
                </a:lnTo>
                <a:lnTo>
                  <a:pt x="38417" y="2069680"/>
                </a:lnTo>
                <a:lnTo>
                  <a:pt x="38644" y="2069680"/>
                </a:lnTo>
                <a:lnTo>
                  <a:pt x="38188" y="2066518"/>
                </a:lnTo>
                <a:lnTo>
                  <a:pt x="38100" y="164211"/>
                </a:lnTo>
                <a:lnTo>
                  <a:pt x="38366" y="159131"/>
                </a:lnTo>
                <a:lnTo>
                  <a:pt x="38595" y="157734"/>
                </a:lnTo>
                <a:lnTo>
                  <a:pt x="38417" y="157734"/>
                </a:lnTo>
                <a:lnTo>
                  <a:pt x="39052" y="154940"/>
                </a:lnTo>
                <a:lnTo>
                  <a:pt x="39271" y="154940"/>
                </a:lnTo>
                <a:lnTo>
                  <a:pt x="41055" y="149098"/>
                </a:lnTo>
                <a:lnTo>
                  <a:pt x="40754" y="149098"/>
                </a:lnTo>
                <a:lnTo>
                  <a:pt x="41948" y="146177"/>
                </a:lnTo>
                <a:lnTo>
                  <a:pt x="42224" y="146177"/>
                </a:lnTo>
                <a:lnTo>
                  <a:pt x="45101" y="140462"/>
                </a:lnTo>
                <a:lnTo>
                  <a:pt x="44818" y="140462"/>
                </a:lnTo>
                <a:lnTo>
                  <a:pt x="46380" y="137922"/>
                </a:lnTo>
                <a:lnTo>
                  <a:pt x="46635" y="137922"/>
                </a:lnTo>
                <a:lnTo>
                  <a:pt x="52539" y="129667"/>
                </a:lnTo>
                <a:lnTo>
                  <a:pt x="81965" y="105410"/>
                </a:lnTo>
                <a:lnTo>
                  <a:pt x="126593" y="84709"/>
                </a:lnTo>
                <a:lnTo>
                  <a:pt x="159867" y="75395"/>
                </a:lnTo>
                <a:lnTo>
                  <a:pt x="171746" y="53583"/>
                </a:lnTo>
                <a:lnTo>
                  <a:pt x="158276" y="36800"/>
                </a:lnTo>
                <a:close/>
              </a:path>
              <a:path w="248284" h="2199640">
                <a:moveTo>
                  <a:pt x="44818" y="2086965"/>
                </a:moveTo>
                <a:lnTo>
                  <a:pt x="46380" y="2089556"/>
                </a:lnTo>
                <a:lnTo>
                  <a:pt x="45768" y="2088333"/>
                </a:lnTo>
                <a:lnTo>
                  <a:pt x="44818" y="2086965"/>
                </a:lnTo>
                <a:close/>
              </a:path>
              <a:path w="248284" h="2199640">
                <a:moveTo>
                  <a:pt x="45768" y="2088333"/>
                </a:moveTo>
                <a:lnTo>
                  <a:pt x="46380" y="2089556"/>
                </a:lnTo>
                <a:lnTo>
                  <a:pt x="46617" y="2089556"/>
                </a:lnTo>
                <a:lnTo>
                  <a:pt x="45768" y="2088333"/>
                </a:lnTo>
                <a:close/>
              </a:path>
              <a:path w="248284" h="2199640">
                <a:moveTo>
                  <a:pt x="45083" y="2086965"/>
                </a:moveTo>
                <a:lnTo>
                  <a:pt x="44818" y="2086965"/>
                </a:lnTo>
                <a:lnTo>
                  <a:pt x="45768" y="2088333"/>
                </a:lnTo>
                <a:lnTo>
                  <a:pt x="45083" y="2086965"/>
                </a:lnTo>
                <a:close/>
              </a:path>
              <a:path w="248284" h="2199640">
                <a:moveTo>
                  <a:pt x="40754" y="2078316"/>
                </a:moveTo>
                <a:lnTo>
                  <a:pt x="41948" y="2081301"/>
                </a:lnTo>
                <a:lnTo>
                  <a:pt x="41484" y="2079775"/>
                </a:lnTo>
                <a:lnTo>
                  <a:pt x="40754" y="2078316"/>
                </a:lnTo>
                <a:close/>
              </a:path>
              <a:path w="248284" h="2199640">
                <a:moveTo>
                  <a:pt x="41484" y="2079775"/>
                </a:moveTo>
                <a:lnTo>
                  <a:pt x="41948" y="2081301"/>
                </a:lnTo>
                <a:lnTo>
                  <a:pt x="42248" y="2081301"/>
                </a:lnTo>
                <a:lnTo>
                  <a:pt x="41484" y="2079775"/>
                </a:lnTo>
                <a:close/>
              </a:path>
              <a:path w="248284" h="2199640">
                <a:moveTo>
                  <a:pt x="41041" y="2078316"/>
                </a:moveTo>
                <a:lnTo>
                  <a:pt x="40754" y="2078316"/>
                </a:lnTo>
                <a:lnTo>
                  <a:pt x="41484" y="2079775"/>
                </a:lnTo>
                <a:lnTo>
                  <a:pt x="41041" y="2078316"/>
                </a:lnTo>
                <a:close/>
              </a:path>
              <a:path w="248284" h="2199640">
                <a:moveTo>
                  <a:pt x="38417" y="2069680"/>
                </a:moveTo>
                <a:lnTo>
                  <a:pt x="39052" y="2072513"/>
                </a:lnTo>
                <a:lnTo>
                  <a:pt x="38849" y="2071101"/>
                </a:lnTo>
                <a:lnTo>
                  <a:pt x="38417" y="2069680"/>
                </a:lnTo>
                <a:close/>
              </a:path>
              <a:path w="248284" h="2199640">
                <a:moveTo>
                  <a:pt x="38849" y="2071101"/>
                </a:moveTo>
                <a:lnTo>
                  <a:pt x="39052" y="2072513"/>
                </a:lnTo>
                <a:lnTo>
                  <a:pt x="39277" y="2072513"/>
                </a:lnTo>
                <a:lnTo>
                  <a:pt x="38849" y="2071101"/>
                </a:lnTo>
                <a:close/>
              </a:path>
              <a:path w="248284" h="2199640">
                <a:moveTo>
                  <a:pt x="38644" y="2069680"/>
                </a:moveTo>
                <a:lnTo>
                  <a:pt x="38417" y="2069680"/>
                </a:lnTo>
                <a:lnTo>
                  <a:pt x="38849" y="2071101"/>
                </a:lnTo>
                <a:lnTo>
                  <a:pt x="38644" y="2069680"/>
                </a:lnTo>
                <a:close/>
              </a:path>
              <a:path w="248284" h="2199640">
                <a:moveTo>
                  <a:pt x="39052" y="154940"/>
                </a:moveTo>
                <a:lnTo>
                  <a:pt x="38417" y="157734"/>
                </a:lnTo>
                <a:lnTo>
                  <a:pt x="38800" y="156480"/>
                </a:lnTo>
                <a:lnTo>
                  <a:pt x="39052" y="154940"/>
                </a:lnTo>
                <a:close/>
              </a:path>
              <a:path w="248284" h="2199640">
                <a:moveTo>
                  <a:pt x="38800" y="156480"/>
                </a:moveTo>
                <a:lnTo>
                  <a:pt x="38417" y="157734"/>
                </a:lnTo>
                <a:lnTo>
                  <a:pt x="38595" y="157734"/>
                </a:lnTo>
                <a:lnTo>
                  <a:pt x="38800" y="156480"/>
                </a:lnTo>
                <a:close/>
              </a:path>
              <a:path w="248284" h="2199640">
                <a:moveTo>
                  <a:pt x="39271" y="154940"/>
                </a:moveTo>
                <a:lnTo>
                  <a:pt x="39052" y="154940"/>
                </a:lnTo>
                <a:lnTo>
                  <a:pt x="38800" y="156480"/>
                </a:lnTo>
                <a:lnTo>
                  <a:pt x="39271" y="154940"/>
                </a:lnTo>
                <a:close/>
              </a:path>
              <a:path w="248284" h="2199640">
                <a:moveTo>
                  <a:pt x="41948" y="146177"/>
                </a:moveTo>
                <a:lnTo>
                  <a:pt x="40754" y="149098"/>
                </a:lnTo>
                <a:lnTo>
                  <a:pt x="41521" y="147574"/>
                </a:lnTo>
                <a:lnTo>
                  <a:pt x="41948" y="146177"/>
                </a:lnTo>
                <a:close/>
              </a:path>
              <a:path w="248284" h="2199640">
                <a:moveTo>
                  <a:pt x="41521" y="147574"/>
                </a:moveTo>
                <a:lnTo>
                  <a:pt x="40754" y="149098"/>
                </a:lnTo>
                <a:lnTo>
                  <a:pt x="41055" y="149098"/>
                </a:lnTo>
                <a:lnTo>
                  <a:pt x="41521" y="147574"/>
                </a:lnTo>
                <a:close/>
              </a:path>
              <a:path w="248284" h="2199640">
                <a:moveTo>
                  <a:pt x="42224" y="146177"/>
                </a:moveTo>
                <a:lnTo>
                  <a:pt x="41948" y="146177"/>
                </a:lnTo>
                <a:lnTo>
                  <a:pt x="41521" y="147574"/>
                </a:lnTo>
                <a:lnTo>
                  <a:pt x="42224" y="146177"/>
                </a:lnTo>
                <a:close/>
              </a:path>
              <a:path w="248284" h="2199640">
                <a:moveTo>
                  <a:pt x="46380" y="137922"/>
                </a:moveTo>
                <a:lnTo>
                  <a:pt x="44818" y="140462"/>
                </a:lnTo>
                <a:lnTo>
                  <a:pt x="45775" y="139124"/>
                </a:lnTo>
                <a:lnTo>
                  <a:pt x="46380" y="137922"/>
                </a:lnTo>
                <a:close/>
              </a:path>
              <a:path w="248284" h="2199640">
                <a:moveTo>
                  <a:pt x="45775" y="139124"/>
                </a:moveTo>
                <a:lnTo>
                  <a:pt x="44818" y="140462"/>
                </a:lnTo>
                <a:lnTo>
                  <a:pt x="45101" y="140462"/>
                </a:lnTo>
                <a:lnTo>
                  <a:pt x="45775" y="139124"/>
                </a:lnTo>
                <a:close/>
              </a:path>
              <a:path w="248284" h="2199640">
                <a:moveTo>
                  <a:pt x="46635" y="137922"/>
                </a:moveTo>
                <a:lnTo>
                  <a:pt x="46380" y="137922"/>
                </a:lnTo>
                <a:lnTo>
                  <a:pt x="45775" y="139124"/>
                </a:lnTo>
                <a:lnTo>
                  <a:pt x="46635" y="137922"/>
                </a:lnTo>
                <a:close/>
              </a:path>
              <a:path w="248284" h="2199640">
                <a:moveTo>
                  <a:pt x="217358" y="34925"/>
                </a:moveTo>
                <a:lnTo>
                  <a:pt x="168173" y="34925"/>
                </a:lnTo>
                <a:lnTo>
                  <a:pt x="175323" y="72263"/>
                </a:lnTo>
                <a:lnTo>
                  <a:pt x="163271" y="74549"/>
                </a:lnTo>
                <a:lnTo>
                  <a:pt x="159867" y="75395"/>
                </a:lnTo>
                <a:lnTo>
                  <a:pt x="138861" y="113919"/>
                </a:lnTo>
                <a:lnTo>
                  <a:pt x="247650" y="46863"/>
                </a:lnTo>
                <a:lnTo>
                  <a:pt x="217358" y="34925"/>
                </a:lnTo>
                <a:close/>
              </a:path>
              <a:path w="248284" h="2199640">
                <a:moveTo>
                  <a:pt x="171750" y="53602"/>
                </a:moveTo>
                <a:lnTo>
                  <a:pt x="159867" y="75395"/>
                </a:lnTo>
                <a:lnTo>
                  <a:pt x="163271" y="74549"/>
                </a:lnTo>
                <a:lnTo>
                  <a:pt x="175323" y="72263"/>
                </a:lnTo>
                <a:lnTo>
                  <a:pt x="171750" y="53602"/>
                </a:lnTo>
                <a:close/>
              </a:path>
              <a:path w="248284" h="2199640">
                <a:moveTo>
                  <a:pt x="168173" y="34925"/>
                </a:moveTo>
                <a:lnTo>
                  <a:pt x="158276" y="36800"/>
                </a:lnTo>
                <a:lnTo>
                  <a:pt x="171746" y="53583"/>
                </a:lnTo>
                <a:lnTo>
                  <a:pt x="168173" y="34925"/>
                </a:lnTo>
                <a:close/>
              </a:path>
              <a:path w="248284" h="2199640">
                <a:moveTo>
                  <a:pt x="128739" y="0"/>
                </a:moveTo>
                <a:lnTo>
                  <a:pt x="158276" y="36800"/>
                </a:lnTo>
                <a:lnTo>
                  <a:pt x="168173" y="34925"/>
                </a:lnTo>
                <a:lnTo>
                  <a:pt x="217358" y="34925"/>
                </a:lnTo>
                <a:lnTo>
                  <a:pt x="12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1219200"/>
            <a:ext cx="4040378" cy="23622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4996560"/>
            <a:ext cx="9144000" cy="1861820"/>
            <a:chOff x="11" y="4996560"/>
            <a:chExt cx="9144000" cy="1861820"/>
          </a:xfrm>
        </p:grpSpPr>
        <p:sp>
          <p:nvSpPr>
            <p:cNvPr id="3" name="object 3"/>
            <p:cNvSpPr/>
            <p:nvPr/>
          </p:nvSpPr>
          <p:spPr>
            <a:xfrm>
              <a:off x="2382" y="6400799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48683" y="4996560"/>
              <a:ext cx="4119879" cy="1279525"/>
            </a:xfrm>
            <a:custGeom>
              <a:avLst/>
              <a:gdLst/>
              <a:ahLst/>
              <a:cxnLst/>
              <a:rect l="l" t="t" r="r" b="b"/>
              <a:pathLst>
                <a:path w="4119879" h="1279525">
                  <a:moveTo>
                    <a:pt x="4119499" y="1241310"/>
                  </a:moveTo>
                  <a:lnTo>
                    <a:pt x="4106799" y="1234960"/>
                  </a:lnTo>
                  <a:lnTo>
                    <a:pt x="4043299" y="1203210"/>
                  </a:lnTo>
                  <a:lnTo>
                    <a:pt x="4043299" y="1234960"/>
                  </a:lnTo>
                  <a:lnTo>
                    <a:pt x="1965579" y="1234960"/>
                  </a:lnTo>
                  <a:lnTo>
                    <a:pt x="1965579" y="347103"/>
                  </a:lnTo>
                  <a:lnTo>
                    <a:pt x="1994154" y="347103"/>
                  </a:lnTo>
                  <a:lnTo>
                    <a:pt x="1986978" y="332740"/>
                  </a:lnTo>
                  <a:lnTo>
                    <a:pt x="1951355" y="261366"/>
                  </a:lnTo>
                  <a:lnTo>
                    <a:pt x="1908429" y="347103"/>
                  </a:lnTo>
                  <a:lnTo>
                    <a:pt x="1937004" y="347103"/>
                  </a:lnTo>
                  <a:lnTo>
                    <a:pt x="1937004" y="1234960"/>
                  </a:lnTo>
                  <a:lnTo>
                    <a:pt x="44450" y="123496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241310"/>
                  </a:lnTo>
                  <a:lnTo>
                    <a:pt x="38100" y="1241310"/>
                  </a:lnTo>
                  <a:lnTo>
                    <a:pt x="38100" y="1247660"/>
                  </a:lnTo>
                  <a:lnTo>
                    <a:pt x="4043299" y="1247660"/>
                  </a:lnTo>
                  <a:lnTo>
                    <a:pt x="4043299" y="1279410"/>
                  </a:lnTo>
                  <a:lnTo>
                    <a:pt x="4106799" y="1247660"/>
                  </a:lnTo>
                  <a:lnTo>
                    <a:pt x="4119499" y="1241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98490" y="5323204"/>
              <a:ext cx="1403350" cy="915035"/>
            </a:xfrm>
            <a:custGeom>
              <a:avLst/>
              <a:gdLst/>
              <a:ahLst/>
              <a:cxnLst/>
              <a:rect l="l" t="t" r="r" b="b"/>
              <a:pathLst>
                <a:path w="1403350" h="915035">
                  <a:moveTo>
                    <a:pt x="637667" y="0"/>
                  </a:moveTo>
                  <a:lnTo>
                    <a:pt x="637667" y="914666"/>
                  </a:lnTo>
                </a:path>
                <a:path w="1403350" h="915035">
                  <a:moveTo>
                    <a:pt x="573913" y="13589"/>
                  </a:moveTo>
                  <a:lnTo>
                    <a:pt x="573913" y="914666"/>
                  </a:lnTo>
                </a:path>
                <a:path w="1403350" h="915035">
                  <a:moveTo>
                    <a:pt x="510159" y="20447"/>
                  </a:moveTo>
                  <a:lnTo>
                    <a:pt x="510159" y="914666"/>
                  </a:lnTo>
                </a:path>
                <a:path w="1403350" h="915035">
                  <a:moveTo>
                    <a:pt x="446405" y="34036"/>
                  </a:moveTo>
                  <a:lnTo>
                    <a:pt x="446405" y="914666"/>
                  </a:lnTo>
                </a:path>
                <a:path w="1403350" h="915035">
                  <a:moveTo>
                    <a:pt x="382650" y="40894"/>
                  </a:moveTo>
                  <a:lnTo>
                    <a:pt x="382650" y="914666"/>
                  </a:lnTo>
                </a:path>
                <a:path w="1403350" h="915035">
                  <a:moveTo>
                    <a:pt x="318897" y="47625"/>
                  </a:moveTo>
                  <a:lnTo>
                    <a:pt x="318897" y="914666"/>
                  </a:lnTo>
                </a:path>
                <a:path w="1403350" h="915035">
                  <a:moveTo>
                    <a:pt x="255143" y="54483"/>
                  </a:moveTo>
                  <a:lnTo>
                    <a:pt x="255143" y="914666"/>
                  </a:lnTo>
                </a:path>
                <a:path w="1403350" h="915035">
                  <a:moveTo>
                    <a:pt x="191262" y="61341"/>
                  </a:moveTo>
                  <a:lnTo>
                    <a:pt x="191262" y="914666"/>
                  </a:lnTo>
                </a:path>
                <a:path w="1403350" h="915035">
                  <a:moveTo>
                    <a:pt x="127508" y="68072"/>
                  </a:moveTo>
                  <a:lnTo>
                    <a:pt x="127508" y="914666"/>
                  </a:lnTo>
                </a:path>
                <a:path w="1403350" h="915035">
                  <a:moveTo>
                    <a:pt x="63754" y="81661"/>
                  </a:moveTo>
                  <a:lnTo>
                    <a:pt x="63754" y="914666"/>
                  </a:lnTo>
                </a:path>
                <a:path w="1403350" h="915035">
                  <a:moveTo>
                    <a:pt x="0" y="95250"/>
                  </a:moveTo>
                  <a:lnTo>
                    <a:pt x="0" y="914666"/>
                  </a:lnTo>
                </a:path>
                <a:path w="1403350" h="915035">
                  <a:moveTo>
                    <a:pt x="765301" y="0"/>
                  </a:moveTo>
                  <a:lnTo>
                    <a:pt x="765301" y="914666"/>
                  </a:lnTo>
                </a:path>
                <a:path w="1403350" h="915035">
                  <a:moveTo>
                    <a:pt x="829056" y="13589"/>
                  </a:moveTo>
                  <a:lnTo>
                    <a:pt x="829056" y="914666"/>
                  </a:lnTo>
                </a:path>
                <a:path w="1403350" h="915035">
                  <a:moveTo>
                    <a:pt x="892810" y="20447"/>
                  </a:moveTo>
                  <a:lnTo>
                    <a:pt x="892810" y="914666"/>
                  </a:lnTo>
                </a:path>
                <a:path w="1403350" h="915035">
                  <a:moveTo>
                    <a:pt x="956563" y="34036"/>
                  </a:moveTo>
                  <a:lnTo>
                    <a:pt x="956563" y="914666"/>
                  </a:lnTo>
                </a:path>
                <a:path w="1403350" h="915035">
                  <a:moveTo>
                    <a:pt x="1020317" y="40894"/>
                  </a:moveTo>
                  <a:lnTo>
                    <a:pt x="1020317" y="914666"/>
                  </a:lnTo>
                </a:path>
                <a:path w="1403350" h="915035">
                  <a:moveTo>
                    <a:pt x="1084071" y="47625"/>
                  </a:moveTo>
                  <a:lnTo>
                    <a:pt x="1084071" y="914666"/>
                  </a:lnTo>
                </a:path>
                <a:path w="1403350" h="915035">
                  <a:moveTo>
                    <a:pt x="1147953" y="54483"/>
                  </a:moveTo>
                  <a:lnTo>
                    <a:pt x="1147953" y="914666"/>
                  </a:lnTo>
                </a:path>
                <a:path w="1403350" h="915035">
                  <a:moveTo>
                    <a:pt x="1211707" y="61341"/>
                  </a:moveTo>
                  <a:lnTo>
                    <a:pt x="1211707" y="914666"/>
                  </a:lnTo>
                </a:path>
                <a:path w="1403350" h="915035">
                  <a:moveTo>
                    <a:pt x="1275461" y="68072"/>
                  </a:moveTo>
                  <a:lnTo>
                    <a:pt x="1275461" y="914666"/>
                  </a:lnTo>
                </a:path>
                <a:path w="1403350" h="915035">
                  <a:moveTo>
                    <a:pt x="1339214" y="81661"/>
                  </a:moveTo>
                  <a:lnTo>
                    <a:pt x="1339214" y="914666"/>
                  </a:lnTo>
                </a:path>
                <a:path w="1403350" h="915035">
                  <a:moveTo>
                    <a:pt x="1388364" y="239522"/>
                  </a:moveTo>
                  <a:lnTo>
                    <a:pt x="1402968" y="914666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98490" y="5061965"/>
              <a:ext cx="1403350" cy="130810"/>
            </a:xfrm>
            <a:custGeom>
              <a:avLst/>
              <a:gdLst/>
              <a:ahLst/>
              <a:cxnLst/>
              <a:rect l="l" t="t" r="r" b="b"/>
              <a:pathLst>
                <a:path w="1403350" h="130810">
                  <a:moveTo>
                    <a:pt x="0" y="130555"/>
                  </a:moveTo>
                  <a:lnTo>
                    <a:pt x="0" y="0"/>
                  </a:lnTo>
                </a:path>
                <a:path w="1403350" h="130810">
                  <a:moveTo>
                    <a:pt x="1402968" y="130555"/>
                  </a:moveTo>
                  <a:lnTo>
                    <a:pt x="1402968" y="0"/>
                  </a:lnTo>
                </a:path>
                <a:path w="1403350" h="130810">
                  <a:moveTo>
                    <a:pt x="0" y="65277"/>
                  </a:moveTo>
                  <a:lnTo>
                    <a:pt x="1402968" y="6527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64" y="320116"/>
            <a:ext cx="5110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-5" dirty="0">
                <a:latin typeface="Arial"/>
                <a:cs typeface="Arial"/>
              </a:rPr>
              <a:t>Bandwidth</a:t>
            </a:r>
            <a:r>
              <a:rPr sz="4800" b="0" u="none" dirty="0">
                <a:latin typeface="Arial"/>
                <a:cs typeface="Arial"/>
              </a:rPr>
              <a:t> for</a:t>
            </a:r>
            <a:r>
              <a:rPr sz="4800" b="0" u="none" spc="-300" dirty="0">
                <a:latin typeface="Arial"/>
                <a:cs typeface="Arial"/>
              </a:rPr>
              <a:t> </a:t>
            </a:r>
            <a:r>
              <a:rPr sz="4800" b="0" u="none" spc="-5" dirty="0">
                <a:latin typeface="Arial"/>
                <a:cs typeface="Arial"/>
              </a:rPr>
              <a:t>ASK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724" y="1354327"/>
            <a:ext cx="8211184" cy="354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3840" marR="755015" indent="-23177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447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carrier signal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only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simple sine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wave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-&gt; has a </a:t>
            </a:r>
            <a:r>
              <a:rPr sz="2800" spc="-6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continuous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frequencies</a:t>
            </a:r>
            <a:endParaRPr sz="2800">
              <a:latin typeface="Calibri"/>
              <a:cs typeface="Calibri"/>
            </a:endParaRPr>
          </a:p>
          <a:p>
            <a:pPr marL="243840" indent="-23177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447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produces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nonperiodic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composite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endParaRPr sz="2800">
              <a:latin typeface="Calibri"/>
              <a:cs typeface="Calibri"/>
            </a:endParaRPr>
          </a:p>
          <a:p>
            <a:pPr marL="243840" indent="-231775">
              <a:lnSpc>
                <a:spcPct val="100000"/>
              </a:lnSpc>
              <a:buFont typeface="Arial"/>
              <a:buChar char="•"/>
              <a:tabLst>
                <a:tab pos="24447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bandwidth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proportional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(baud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rate)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8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8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Calibri"/>
                <a:cs typeface="Calibri"/>
              </a:rPr>
              <a:t>(1 </a:t>
            </a:r>
            <a:r>
              <a:rPr sz="2800" i="1" spc="5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d)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28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732155" lvl="1" indent="-262890">
              <a:lnSpc>
                <a:spcPct val="100000"/>
              </a:lnSpc>
              <a:spcBef>
                <a:spcPts val="40"/>
              </a:spcBef>
              <a:buChar char="◦"/>
              <a:tabLst>
                <a:tab pos="732155" algn="l"/>
                <a:tab pos="73279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signal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rate</a:t>
            </a:r>
            <a:endParaRPr sz="2400">
              <a:latin typeface="Calibri"/>
              <a:cs typeface="Calibri"/>
            </a:endParaRPr>
          </a:p>
          <a:p>
            <a:pPr marL="732155" lvl="1" indent="-262890">
              <a:lnSpc>
                <a:spcPct val="100000"/>
              </a:lnSpc>
              <a:buFont typeface="Calibri"/>
              <a:buChar char="◦"/>
              <a:tabLst>
                <a:tab pos="732155" algn="l"/>
                <a:tab pos="732790" algn="l"/>
              </a:tabLst>
            </a:pP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4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bandwidth</a:t>
            </a:r>
            <a:endParaRPr sz="2400">
              <a:latin typeface="Calibri"/>
              <a:cs typeface="Calibri"/>
            </a:endParaRPr>
          </a:p>
          <a:p>
            <a:pPr marL="732155" lvl="1" indent="-262890">
              <a:lnSpc>
                <a:spcPct val="100000"/>
              </a:lnSpc>
              <a:buFont typeface="Calibri"/>
              <a:buChar char="◦"/>
              <a:tabLst>
                <a:tab pos="732155" algn="l"/>
                <a:tab pos="732790" algn="l"/>
              </a:tabLst>
            </a:pP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depends</a:t>
            </a:r>
            <a:r>
              <a:rPr sz="2400" i="1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modulation</a:t>
            </a:r>
            <a:r>
              <a:rPr sz="2400" i="1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filtering</a:t>
            </a:r>
            <a:r>
              <a:rPr sz="2400" i="1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781050" lvl="1" indent="-311785">
              <a:lnSpc>
                <a:spcPct val="100000"/>
              </a:lnSpc>
              <a:spcBef>
                <a:spcPts val="30"/>
              </a:spcBef>
              <a:buChar char="◦"/>
              <a:tabLst>
                <a:tab pos="780415" algn="l"/>
                <a:tab pos="78168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i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18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1800" i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5527" y="5065522"/>
            <a:ext cx="39433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solidFill>
                  <a:srgbClr val="404040"/>
                </a:solidFill>
                <a:latin typeface="Calibri"/>
                <a:cs typeface="Calibri"/>
              </a:rPr>
              <a:t>min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429" y="4861001"/>
            <a:ext cx="93154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76580" algn="l"/>
              </a:tabLst>
            </a:pP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B	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=S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5029" y="5288076"/>
            <a:ext cx="11944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2775" spc="-7" baseline="-19519" dirty="0">
                <a:solidFill>
                  <a:srgbClr val="404040"/>
                </a:solidFill>
                <a:latin typeface="Calibri"/>
                <a:cs typeface="Calibri"/>
              </a:rPr>
              <a:t>max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=2S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5380" y="4913757"/>
            <a:ext cx="13271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0" dirty="0">
                <a:latin typeface="Calibri"/>
                <a:cs typeface="Calibri"/>
              </a:rPr>
              <a:t>M</a:t>
            </a:r>
            <a:r>
              <a:rPr sz="1000" b="1" spc="-10" dirty="0">
                <a:latin typeface="Calibri"/>
                <a:cs typeface="Calibri"/>
              </a:rPr>
              <a:t>i</a:t>
            </a:r>
            <a:r>
              <a:rPr sz="1000" b="1" spc="10" dirty="0">
                <a:latin typeface="Calibri"/>
                <a:cs typeface="Calibri"/>
              </a:rPr>
              <a:t>n</a:t>
            </a:r>
            <a:r>
              <a:rPr sz="1000" b="1" spc="-10" dirty="0">
                <a:latin typeface="Calibri"/>
                <a:cs typeface="Calibri"/>
              </a:rPr>
              <a:t>i</a:t>
            </a:r>
            <a:r>
              <a:rPr sz="1000" b="1" dirty="0">
                <a:latin typeface="Calibri"/>
                <a:cs typeface="Calibri"/>
              </a:rPr>
              <a:t>m</a:t>
            </a:r>
            <a:r>
              <a:rPr sz="1000" b="1" spc="10" dirty="0">
                <a:latin typeface="Calibri"/>
                <a:cs typeface="Calibri"/>
              </a:rPr>
              <a:t>u</a:t>
            </a:r>
            <a:r>
              <a:rPr sz="1000" b="1" spc="5" dirty="0">
                <a:latin typeface="Calibri"/>
                <a:cs typeface="Calibri"/>
              </a:rPr>
              <a:t>m</a:t>
            </a:r>
            <a:r>
              <a:rPr sz="1000" b="1" spc="-65" dirty="0">
                <a:latin typeface="Calibri"/>
                <a:cs typeface="Calibri"/>
              </a:rPr>
              <a:t> </a:t>
            </a:r>
            <a:r>
              <a:rPr sz="1000" b="1" spc="5" dirty="0">
                <a:latin typeface="Calibri"/>
                <a:cs typeface="Calibri"/>
              </a:rPr>
              <a:t>Ba</a:t>
            </a:r>
            <a:r>
              <a:rPr sz="1000" b="1" spc="10" dirty="0">
                <a:latin typeface="Calibri"/>
                <a:cs typeface="Calibri"/>
              </a:rPr>
              <a:t>nd</a:t>
            </a:r>
            <a:r>
              <a:rPr sz="1000" b="1" spc="-10" dirty="0">
                <a:latin typeface="Calibri"/>
                <a:cs typeface="Calibri"/>
              </a:rPr>
              <a:t>wi</a:t>
            </a:r>
            <a:r>
              <a:rPr sz="1000" b="1" spc="10" dirty="0">
                <a:latin typeface="Calibri"/>
                <a:cs typeface="Calibri"/>
              </a:rPr>
              <a:t>d</a:t>
            </a:r>
            <a:r>
              <a:rPr sz="1000" b="1" spc="5" dirty="0">
                <a:latin typeface="Calibri"/>
                <a:cs typeface="Calibri"/>
              </a:rPr>
              <a:t>t</a:t>
            </a:r>
            <a:r>
              <a:rPr sz="1000" b="1" dirty="0">
                <a:latin typeface="Calibri"/>
                <a:cs typeface="Calibri"/>
              </a:rPr>
              <a:t>h</a:t>
            </a:r>
            <a:r>
              <a:rPr sz="1000" b="1" spc="-7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= 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8095" y="6178092"/>
            <a:ext cx="21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latin typeface="Rockwell Condensed"/>
                <a:cs typeface="Rockwell Condensed"/>
              </a:rPr>
              <a:t>f</a:t>
            </a:r>
            <a:r>
              <a:rPr sz="1800" b="1" spc="15" baseline="-20833" dirty="0">
                <a:latin typeface="Rockwell Condensed"/>
                <a:cs typeface="Rockwell Condensed"/>
              </a:rPr>
              <a:t>c</a:t>
            </a:r>
            <a:endParaRPr sz="1800" baseline="-20833">
              <a:latin typeface="Rockwell Condensed"/>
              <a:cs typeface="Rockwell Condense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07203" y="6321044"/>
            <a:ext cx="617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Rockwell Condensed"/>
                <a:cs typeface="Rockwell Condensed"/>
              </a:rPr>
              <a:t>f</a:t>
            </a:r>
            <a:r>
              <a:rPr sz="1800" b="1" baseline="-20833" dirty="0">
                <a:latin typeface="Rockwell Condensed"/>
                <a:cs typeface="Rockwell Condensed"/>
              </a:rPr>
              <a:t>c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i="1" dirty="0">
                <a:latin typeface="Calibri"/>
                <a:cs typeface="Calibri"/>
              </a:rPr>
              <a:t>(S/2)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79592" y="6303200"/>
            <a:ext cx="638175" cy="65405"/>
          </a:xfrm>
          <a:custGeom>
            <a:avLst/>
            <a:gdLst/>
            <a:ahLst/>
            <a:cxnLst/>
            <a:rect l="l" t="t" r="r" b="b"/>
            <a:pathLst>
              <a:path w="638175" h="65404">
                <a:moveTo>
                  <a:pt x="0" y="65328"/>
                </a:moveTo>
                <a:lnTo>
                  <a:pt x="4280" y="52616"/>
                </a:lnTo>
                <a:lnTo>
                  <a:pt x="15954" y="42233"/>
                </a:lnTo>
                <a:lnTo>
                  <a:pt x="33272" y="35232"/>
                </a:lnTo>
                <a:lnTo>
                  <a:pt x="54483" y="32664"/>
                </a:lnTo>
                <a:lnTo>
                  <a:pt x="264414" y="32664"/>
                </a:lnTo>
                <a:lnTo>
                  <a:pt x="285624" y="30098"/>
                </a:lnTo>
                <a:lnTo>
                  <a:pt x="302942" y="23099"/>
                </a:lnTo>
                <a:lnTo>
                  <a:pt x="314616" y="12717"/>
                </a:lnTo>
                <a:lnTo>
                  <a:pt x="318897" y="0"/>
                </a:lnTo>
                <a:lnTo>
                  <a:pt x="323177" y="12717"/>
                </a:lnTo>
                <a:lnTo>
                  <a:pt x="334851" y="23099"/>
                </a:lnTo>
                <a:lnTo>
                  <a:pt x="352169" y="30098"/>
                </a:lnTo>
                <a:lnTo>
                  <a:pt x="373380" y="32664"/>
                </a:lnTo>
                <a:lnTo>
                  <a:pt x="583311" y="32664"/>
                </a:lnTo>
                <a:lnTo>
                  <a:pt x="604521" y="35232"/>
                </a:lnTo>
                <a:lnTo>
                  <a:pt x="621839" y="42233"/>
                </a:lnTo>
                <a:lnTo>
                  <a:pt x="633513" y="52616"/>
                </a:lnTo>
                <a:lnTo>
                  <a:pt x="637794" y="653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13473" y="6321044"/>
            <a:ext cx="651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Rockwell Condensed"/>
                <a:cs typeface="Rockwell Condensed"/>
              </a:rPr>
              <a:t>f</a:t>
            </a:r>
            <a:r>
              <a:rPr sz="1800" b="1" baseline="-20833" dirty="0">
                <a:latin typeface="Rockwell Condensed"/>
                <a:cs typeface="Rockwell Condensed"/>
              </a:rPr>
              <a:t>c</a:t>
            </a:r>
            <a:r>
              <a:rPr sz="1400" dirty="0">
                <a:latin typeface="Calibri"/>
                <a:cs typeface="Calibri"/>
              </a:rPr>
              <a:t>+</a:t>
            </a:r>
            <a:r>
              <a:rPr sz="1400" i="1" dirty="0">
                <a:latin typeface="Calibri"/>
                <a:cs typeface="Calibri"/>
              </a:rPr>
              <a:t>(S/2)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85229" y="6303200"/>
            <a:ext cx="638175" cy="65405"/>
          </a:xfrm>
          <a:custGeom>
            <a:avLst/>
            <a:gdLst/>
            <a:ahLst/>
            <a:cxnLst/>
            <a:rect l="l" t="t" r="r" b="b"/>
            <a:pathLst>
              <a:path w="638175" h="65404">
                <a:moveTo>
                  <a:pt x="0" y="65328"/>
                </a:moveTo>
                <a:lnTo>
                  <a:pt x="4280" y="52616"/>
                </a:lnTo>
                <a:lnTo>
                  <a:pt x="15954" y="42233"/>
                </a:lnTo>
                <a:lnTo>
                  <a:pt x="33272" y="35232"/>
                </a:lnTo>
                <a:lnTo>
                  <a:pt x="54482" y="32664"/>
                </a:lnTo>
                <a:lnTo>
                  <a:pt x="264414" y="32664"/>
                </a:lnTo>
                <a:lnTo>
                  <a:pt x="285624" y="30098"/>
                </a:lnTo>
                <a:lnTo>
                  <a:pt x="302942" y="23099"/>
                </a:lnTo>
                <a:lnTo>
                  <a:pt x="314616" y="12717"/>
                </a:lnTo>
                <a:lnTo>
                  <a:pt x="318897" y="0"/>
                </a:lnTo>
                <a:lnTo>
                  <a:pt x="323177" y="12717"/>
                </a:lnTo>
                <a:lnTo>
                  <a:pt x="334851" y="23099"/>
                </a:lnTo>
                <a:lnTo>
                  <a:pt x="352169" y="30098"/>
                </a:lnTo>
                <a:lnTo>
                  <a:pt x="373379" y="32664"/>
                </a:lnTo>
                <a:lnTo>
                  <a:pt x="583311" y="32664"/>
                </a:lnTo>
                <a:lnTo>
                  <a:pt x="604521" y="35232"/>
                </a:lnTo>
                <a:lnTo>
                  <a:pt x="621839" y="42233"/>
                </a:lnTo>
                <a:lnTo>
                  <a:pt x="633513" y="52616"/>
                </a:lnTo>
                <a:lnTo>
                  <a:pt x="637794" y="653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94954" y="6003137"/>
            <a:ext cx="668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Frequency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5064" y="4826584"/>
            <a:ext cx="668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Amplitude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479291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420735" cy="29349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89230" marR="5080" indent="-177165">
              <a:lnSpc>
                <a:spcPct val="90000"/>
              </a:lnSpc>
              <a:spcBef>
                <a:spcPts val="4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Privacy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effect</a:t>
            </a:r>
            <a:r>
              <a:rPr sz="2800" spc="-5" dirty="0">
                <a:latin typeface="Calibri"/>
                <a:cs typeface="Calibri"/>
              </a:rPr>
              <a:t> 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intruder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intercept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transmitted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only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small </a:t>
            </a:r>
            <a:r>
              <a:rPr sz="2800" spc="-10" dirty="0">
                <a:latin typeface="Calibri"/>
                <a:cs typeface="Calibri"/>
              </a:rPr>
              <a:t>piece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because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spreading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quickly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adapt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herself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spc="-15" dirty="0">
                <a:latin typeface="Calibri"/>
                <a:cs typeface="Calibri"/>
              </a:rPr>
              <a:t>next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hop</a:t>
            </a:r>
            <a:endParaRPr sz="2800">
              <a:latin typeface="Calibri"/>
              <a:cs typeface="Calibri"/>
            </a:endParaRPr>
          </a:p>
          <a:p>
            <a:pPr marL="189230" marR="347345" indent="-177165">
              <a:lnSpc>
                <a:spcPct val="9000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Antijamming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effect-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malicious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sender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able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noise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jam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-10" dirty="0">
                <a:latin typeface="Calibri"/>
                <a:cs typeface="Calibri"/>
              </a:rPr>
              <a:t> hopping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period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(randomly),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whole </a:t>
            </a:r>
            <a:r>
              <a:rPr sz="2800" spc="-10" dirty="0">
                <a:latin typeface="Calibri"/>
                <a:cs typeface="Calibri"/>
              </a:rPr>
              <a:t>period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667625" cy="1089660"/>
            <a:chOff x="0" y="64007"/>
            <a:chExt cx="766762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241804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788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3832" y="64007"/>
              <a:ext cx="5963412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endParaRPr spc="-45" dirty="0"/>
          </a:p>
        </p:txBody>
      </p:sp>
      <p:sp>
        <p:nvSpPr>
          <p:cNvPr id="7" name="object 7"/>
          <p:cNvSpPr txBox="1"/>
          <p:nvPr/>
        </p:nvSpPr>
        <p:spPr>
          <a:xfrm>
            <a:off x="227888" y="1290991"/>
            <a:ext cx="8750300" cy="289496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1930" indent="-177165">
              <a:lnSpc>
                <a:spcPct val="100000"/>
              </a:lnSpc>
              <a:spcBef>
                <a:spcPts val="265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=number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hopping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frequencies</a:t>
            </a:r>
            <a:endParaRPr sz="2800">
              <a:latin typeface="Calibri"/>
              <a:cs typeface="Calibri"/>
            </a:endParaRPr>
          </a:p>
          <a:p>
            <a:pPr marL="431800" lvl="1" indent="-183515">
              <a:lnSpc>
                <a:spcPts val="2735"/>
              </a:lnSpc>
              <a:spcBef>
                <a:spcPts val="150"/>
              </a:spcBef>
              <a:buClr>
                <a:srgbClr val="1CACE3"/>
              </a:buClr>
              <a:buFont typeface="Calibri"/>
              <a:buChar char="◦"/>
              <a:tabLst>
                <a:tab pos="432434" algn="l"/>
              </a:tabLst>
            </a:pPr>
            <a:r>
              <a:rPr sz="2400" i="1" spc="-10" dirty="0">
                <a:latin typeface="Calibri"/>
                <a:cs typeface="Calibri"/>
              </a:rPr>
              <a:t>can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multiplex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M </a:t>
            </a:r>
            <a:r>
              <a:rPr sz="2400" i="1" spc="-5" dirty="0">
                <a:latin typeface="Calibri"/>
                <a:cs typeface="Calibri"/>
              </a:rPr>
              <a:t>channels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15" dirty="0">
                <a:latin typeface="Calibri"/>
                <a:cs typeface="Calibri"/>
              </a:rPr>
              <a:t>into </a:t>
            </a:r>
            <a:r>
              <a:rPr sz="2400" i="1" spc="-5" dirty="0">
                <a:latin typeface="Calibri"/>
                <a:cs typeface="Calibri"/>
              </a:rPr>
              <a:t>one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by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 </a:t>
            </a:r>
            <a:r>
              <a:rPr sz="2400" i="1" dirty="0">
                <a:latin typeface="Calibri"/>
                <a:cs typeface="Calibri"/>
              </a:rPr>
              <a:t>B</a:t>
            </a:r>
            <a:r>
              <a:rPr sz="2400" i="1" baseline="-20833" dirty="0">
                <a:latin typeface="Calibri"/>
                <a:cs typeface="Calibri"/>
              </a:rPr>
              <a:t>ss</a:t>
            </a:r>
            <a:r>
              <a:rPr sz="2400" i="1" spc="247" baseline="-20833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bandwidth</a:t>
            </a:r>
            <a:endParaRPr sz="2400">
              <a:latin typeface="Calibri"/>
              <a:cs typeface="Calibri"/>
            </a:endParaRPr>
          </a:p>
          <a:p>
            <a:pPr marL="431800">
              <a:lnSpc>
                <a:spcPts val="2735"/>
              </a:lnSpc>
            </a:pPr>
            <a:r>
              <a:rPr sz="2400" i="1" spc="-5" dirty="0">
                <a:latin typeface="Calibri"/>
                <a:cs typeface="Calibri"/>
              </a:rPr>
              <a:t>as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15" dirty="0">
                <a:latin typeface="Calibri"/>
                <a:cs typeface="Calibri"/>
              </a:rPr>
              <a:t>station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uses </a:t>
            </a:r>
            <a:r>
              <a:rPr sz="2400" i="1" spc="-10" dirty="0">
                <a:latin typeface="Calibri"/>
                <a:cs typeface="Calibri"/>
              </a:rPr>
              <a:t>just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one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frequency</a:t>
            </a:r>
            <a:r>
              <a:rPr sz="2400" i="1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hopping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period</a:t>
            </a:r>
            <a:endParaRPr sz="2400">
              <a:latin typeface="Calibri"/>
              <a:cs typeface="Calibri"/>
            </a:endParaRPr>
          </a:p>
          <a:p>
            <a:pPr marL="201930" indent="-177165">
              <a:lnSpc>
                <a:spcPct val="100000"/>
              </a:lnSpc>
              <a:spcBef>
                <a:spcPts val="1235"/>
              </a:spcBef>
              <a:buClr>
                <a:srgbClr val="1CACE3"/>
              </a:buClr>
              <a:buFont typeface="Arial MT"/>
              <a:buChar char="•"/>
              <a:tabLst>
                <a:tab pos="202565" algn="l"/>
              </a:tabLst>
            </a:pPr>
            <a:r>
              <a:rPr sz="2800" spc="-10" dirty="0">
                <a:latin typeface="Calibri"/>
                <a:cs typeface="Calibri"/>
              </a:rPr>
              <a:t>M=4</a:t>
            </a:r>
            <a:endParaRPr sz="2800">
              <a:latin typeface="Calibri"/>
              <a:cs typeface="Calibri"/>
            </a:endParaRPr>
          </a:p>
          <a:p>
            <a:pPr marL="431800" lvl="1" indent="-183515">
              <a:lnSpc>
                <a:spcPct val="100000"/>
              </a:lnSpc>
              <a:spcBef>
                <a:spcPts val="135"/>
              </a:spcBef>
              <a:buClr>
                <a:srgbClr val="1CACE3"/>
              </a:buClr>
              <a:buChar char="◦"/>
              <a:tabLst>
                <a:tab pos="432434" algn="l"/>
              </a:tabLst>
            </a:pPr>
            <a:r>
              <a:rPr sz="2400" spc="-5" dirty="0">
                <a:latin typeface="Calibri"/>
                <a:cs typeface="Calibri"/>
              </a:rPr>
              <a:t>FDM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1/M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bandwidth (</a:t>
            </a:r>
            <a:r>
              <a:rPr sz="2400" i="1" spc="-5" dirty="0">
                <a:latin typeface="Calibri"/>
                <a:cs typeface="Calibri"/>
              </a:rPr>
              <a:t>allocation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 </a:t>
            </a:r>
            <a:r>
              <a:rPr sz="2400" i="1" spc="-10" dirty="0">
                <a:latin typeface="Calibri"/>
                <a:cs typeface="Calibri"/>
              </a:rPr>
              <a:t>fixed)</a:t>
            </a:r>
            <a:endParaRPr sz="2400">
              <a:latin typeface="Calibri"/>
              <a:cs typeface="Calibri"/>
            </a:endParaRPr>
          </a:p>
          <a:p>
            <a:pPr marL="431800" marR="85725" lvl="1" indent="-182880">
              <a:lnSpc>
                <a:spcPts val="2620"/>
              </a:lnSpc>
              <a:spcBef>
                <a:spcPts val="620"/>
              </a:spcBef>
              <a:buClr>
                <a:srgbClr val="1CACE3"/>
              </a:buClr>
              <a:buChar char="◦"/>
              <a:tabLst>
                <a:tab pos="432434" algn="l"/>
                <a:tab pos="1994535" algn="l"/>
              </a:tabLst>
            </a:pPr>
            <a:r>
              <a:rPr sz="2400" spc="-5" dirty="0">
                <a:latin typeface="Calibri"/>
                <a:cs typeface="Calibri"/>
              </a:rPr>
              <a:t>FHSS </a:t>
            </a:r>
            <a:r>
              <a:rPr sz="2400" dirty="0">
                <a:latin typeface="Calibri"/>
                <a:cs typeface="Calibri"/>
              </a:rPr>
              <a:t>- each </a:t>
            </a:r>
            <a:r>
              <a:rPr sz="2400" spc="-15" dirty="0">
                <a:latin typeface="Calibri"/>
                <a:cs typeface="Calibri"/>
              </a:rPr>
              <a:t>station </a:t>
            </a:r>
            <a:r>
              <a:rPr sz="2400" spc="-5" dirty="0">
                <a:latin typeface="Calibri"/>
                <a:cs typeface="Calibri"/>
              </a:rPr>
              <a:t>uses 1/</a:t>
            </a:r>
            <a:r>
              <a:rPr sz="2400" i="1" spc="-5" dirty="0">
                <a:latin typeface="Calibri"/>
                <a:cs typeface="Calibri"/>
              </a:rPr>
              <a:t>M of </a:t>
            </a:r>
            <a:r>
              <a:rPr sz="2400" i="1" dirty="0">
                <a:latin typeface="Calibri"/>
                <a:cs typeface="Calibri"/>
              </a:rPr>
              <a:t>the </a:t>
            </a:r>
            <a:r>
              <a:rPr sz="2400" i="1" spc="-5" dirty="0">
                <a:latin typeface="Calibri"/>
                <a:cs typeface="Calibri"/>
              </a:rPr>
              <a:t>bandwidth (allocation </a:t>
            </a:r>
            <a:r>
              <a:rPr sz="2400" i="1" dirty="0">
                <a:latin typeface="Calibri"/>
                <a:cs typeface="Calibri"/>
              </a:rPr>
              <a:t>changes </a:t>
            </a:r>
            <a:r>
              <a:rPr sz="2400" i="1" spc="-53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h</a:t>
            </a:r>
            <a:r>
              <a:rPr sz="2400" i="1" dirty="0">
                <a:latin typeface="Calibri"/>
                <a:cs typeface="Calibri"/>
              </a:rPr>
              <a:t>op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h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i="1" dirty="0">
                <a:latin typeface="Calibri"/>
                <a:cs typeface="Calibri"/>
              </a:rPr>
              <a:t>)	</a:t>
            </a:r>
            <a:r>
              <a:rPr sz="2500" spc="-100" dirty="0">
                <a:latin typeface="Wingdings"/>
                <a:cs typeface="Wingdings"/>
              </a:rPr>
              <a:t></a:t>
            </a:r>
            <a:r>
              <a:rPr sz="25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(M</a:t>
            </a:r>
            <a:r>
              <a:rPr sz="2400" spc="-3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SK)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52850" y="4267200"/>
            <a:ext cx="4667250" cy="19526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2081783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429625" cy="15481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508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Expands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original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replacing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bit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n bits using</a:t>
            </a:r>
            <a:r>
              <a:rPr sz="2800" i="1" spc="-1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a spreading </a:t>
            </a:r>
            <a:r>
              <a:rPr sz="2800" i="1" spc="-15" dirty="0"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Font typeface="Calibri"/>
              <a:buChar char="◦"/>
              <a:tabLst>
                <a:tab pos="419734" algn="l"/>
              </a:tabLst>
            </a:pPr>
            <a:r>
              <a:rPr sz="2400" i="1" spc="-15" dirty="0">
                <a:latin typeface="Calibri"/>
                <a:cs typeface="Calibri"/>
              </a:rPr>
              <a:t>Each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bit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 </a:t>
            </a:r>
            <a:r>
              <a:rPr sz="2400" i="1" spc="-5" dirty="0">
                <a:latin typeface="Calibri"/>
                <a:cs typeface="Calibri"/>
              </a:rPr>
              <a:t>assigned 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code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of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5" dirty="0">
                <a:latin typeface="Calibri"/>
                <a:cs typeface="Calibri"/>
              </a:rPr>
              <a:t> bits,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chips</a:t>
            </a:r>
            <a:endParaRPr sz="2400">
              <a:latin typeface="Calibri"/>
              <a:cs typeface="Calibri"/>
            </a:endParaRPr>
          </a:p>
          <a:p>
            <a:pPr marL="640080" lvl="2" indent="-183515">
              <a:lnSpc>
                <a:spcPct val="100000"/>
              </a:lnSpc>
              <a:spcBef>
                <a:spcPts val="420"/>
              </a:spcBef>
              <a:buClr>
                <a:srgbClr val="1CACE3"/>
              </a:buClr>
              <a:buFont typeface="Calibri"/>
              <a:buChar char="◦"/>
              <a:tabLst>
                <a:tab pos="640715" algn="l"/>
              </a:tabLst>
            </a:pPr>
            <a:r>
              <a:rPr sz="1800" i="1" spc="-10" dirty="0">
                <a:latin typeface="Calibri"/>
                <a:cs typeface="Calibri"/>
              </a:rPr>
              <a:t>Chip-rate </a:t>
            </a:r>
            <a:r>
              <a:rPr sz="1800" i="1" dirty="0">
                <a:latin typeface="Calibri"/>
                <a:cs typeface="Calibri"/>
              </a:rPr>
              <a:t>=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*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data-bit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2132" y="3213745"/>
            <a:ext cx="5462299" cy="182449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4840224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431530" cy="17824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789940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Consider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wireless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famous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Barker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sequence,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where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n is </a:t>
            </a:r>
            <a:r>
              <a:rPr sz="2800" b="1" i="1" spc="-1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2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b="1" i="1" spc="-5" dirty="0">
                <a:latin typeface="Calibri"/>
                <a:cs typeface="Calibri"/>
              </a:rPr>
              <a:t>Assume that</a:t>
            </a:r>
            <a:r>
              <a:rPr sz="2800" b="1" i="1" spc="2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the</a:t>
            </a:r>
            <a:r>
              <a:rPr sz="2800" b="1" i="1" spc="5" dirty="0">
                <a:latin typeface="Calibri"/>
                <a:cs typeface="Calibri"/>
              </a:rPr>
              <a:t> </a:t>
            </a:r>
            <a:r>
              <a:rPr sz="2800" b="1" i="1" spc="-10" dirty="0">
                <a:latin typeface="Calibri"/>
                <a:cs typeface="Calibri"/>
              </a:rPr>
              <a:t>original</a:t>
            </a:r>
            <a:r>
              <a:rPr sz="2800" b="1" i="1" spc="10" dirty="0">
                <a:latin typeface="Calibri"/>
                <a:cs typeface="Calibri"/>
              </a:rPr>
              <a:t> </a:t>
            </a:r>
            <a:r>
              <a:rPr sz="2800" b="1" i="1" spc="-10" dirty="0">
                <a:latin typeface="Calibri"/>
                <a:cs typeface="Calibri"/>
              </a:rPr>
              <a:t>signal</a:t>
            </a:r>
            <a:r>
              <a:rPr sz="2800" b="1" i="1" spc="10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and</a:t>
            </a:r>
            <a:r>
              <a:rPr sz="2800" b="1" i="1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the</a:t>
            </a:r>
            <a:r>
              <a:rPr sz="2800" b="1" i="1" spc="10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chips</a:t>
            </a:r>
            <a:r>
              <a:rPr sz="2800" b="1" i="1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in</a:t>
            </a:r>
            <a:r>
              <a:rPr sz="2800" b="1" i="1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chip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generator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polar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NRZ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encoding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213" y="3276549"/>
            <a:ext cx="7526680" cy="28592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739" y="3828669"/>
            <a:ext cx="1019175" cy="190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12700" marR="5080" indent="76200">
              <a:lnSpc>
                <a:spcPct val="277900"/>
              </a:lnSpc>
              <a:spcBef>
                <a:spcPts val="595"/>
              </a:spcBef>
            </a:pPr>
            <a:r>
              <a:rPr sz="1800" dirty="0">
                <a:latin typeface="Calibri"/>
                <a:cs typeface="Calibri"/>
              </a:rPr>
              <a:t>11 </a:t>
            </a:r>
            <a:r>
              <a:rPr sz="1800" spc="-10" dirty="0">
                <a:latin typeface="Calibri"/>
                <a:cs typeface="Calibri"/>
              </a:rPr>
              <a:t>chips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11</a:t>
            </a:r>
            <a:r>
              <a:rPr sz="1800" i="1" spc="-5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46710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176847"/>
            <a:ext cx="7753984" cy="153479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Privacy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goal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intruder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  <a:p>
            <a:pPr marL="189230" marR="132715" indent="-177165">
              <a:lnSpc>
                <a:spcPts val="3020"/>
              </a:lnSpc>
              <a:spcBef>
                <a:spcPts val="145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Immunity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against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interference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-10" dirty="0">
                <a:latin typeface="Calibri"/>
                <a:cs typeface="Calibri"/>
              </a:rPr>
              <a:t> code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355205" cy="1089660"/>
            <a:chOff x="0" y="64007"/>
            <a:chExt cx="7355205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2081783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767" y="64007"/>
              <a:ext cx="1094232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983" y="64007"/>
              <a:ext cx="5958840" cy="1089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endParaRPr spc="-4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1312925"/>
            <a:ext cx="8722360" cy="33394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89230" marR="379730" indent="-177165">
              <a:lnSpc>
                <a:spcPct val="90000"/>
              </a:lnSpc>
              <a:spcBef>
                <a:spcPts val="43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spreading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 spreads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stations)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cannot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combined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separated,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cannot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shared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5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Eg.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wireless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LANs</a:t>
            </a:r>
            <a:endParaRPr sz="2400">
              <a:latin typeface="Calibri"/>
              <a:cs typeface="Calibri"/>
            </a:endParaRPr>
          </a:p>
          <a:p>
            <a:pPr marL="189230" marR="5080" indent="-177165">
              <a:lnSpc>
                <a:spcPct val="90000"/>
              </a:lnSpc>
              <a:spcBef>
                <a:spcPts val="15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sequence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allows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combining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separating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spread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signals,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bandwidth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shared</a:t>
            </a:r>
            <a:endParaRPr sz="2800">
              <a:latin typeface="Calibri"/>
              <a:cs typeface="Calibri"/>
            </a:endParaRPr>
          </a:p>
          <a:p>
            <a:pPr marL="419100" lvl="1" indent="-183515">
              <a:lnSpc>
                <a:spcPct val="100000"/>
              </a:lnSpc>
              <a:spcBef>
                <a:spcPts val="140"/>
              </a:spcBef>
              <a:buClr>
                <a:srgbClr val="1CACE3"/>
              </a:buClr>
              <a:buChar char="◦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Eg.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cellular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telephony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007"/>
            <a:ext cx="7848600" cy="1089660"/>
            <a:chOff x="0" y="64007"/>
            <a:chExt cx="7848600" cy="108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"/>
              <a:ext cx="4091940" cy="10896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1923" y="64007"/>
              <a:ext cx="2657855" cy="1089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9764" y="64007"/>
              <a:ext cx="1434084" cy="1089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5564" y="64007"/>
              <a:ext cx="2193036" cy="10896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endParaRPr spc="-6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96</a:t>
            </a:fld>
            <a:endParaRPr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92087" y="1338325"/>
          <a:ext cx="8780780" cy="4815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0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FHSS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DSSS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frequencies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used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75565" marR="6299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find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user’s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frequency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instant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 marR="34988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frequency,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once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allotted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always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reuse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allowed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reuse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not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allowed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Sender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need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wait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Sender has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wait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spectrum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busy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Power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strength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signal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strength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signal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0913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Stronger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penetrates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through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obstacles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weaker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compared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FHSS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0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846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never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affected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interference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affected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interference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656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cheaper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expensive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commonly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technique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technique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frequently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28422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r>
              <a:rPr spc="-500"/>
              <a:t> </a:t>
            </a:r>
            <a:endParaRPr spc="-8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8399780" cy="42367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9230" marR="154305" indent="-177165">
              <a:lnSpc>
                <a:spcPts val="3030"/>
              </a:lnSpc>
              <a:spcBef>
                <a:spcPts val="470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Multiplexing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method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combining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narrow-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band signals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wider-band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19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FDM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multiplexes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frequencies</a:t>
            </a:r>
            <a:endParaRPr sz="28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106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TDM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multiplexes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slots</a:t>
            </a:r>
            <a:endParaRPr sz="2800">
              <a:latin typeface="Calibri"/>
              <a:cs typeface="Calibri"/>
            </a:endParaRPr>
          </a:p>
          <a:p>
            <a:pPr marL="189230" marR="131445" indent="-177165">
              <a:lnSpc>
                <a:spcPts val="3020"/>
              </a:lnSpc>
              <a:spcBef>
                <a:spcPts val="144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5" dirty="0">
                <a:latin typeface="Calibri"/>
                <a:cs typeface="Calibri"/>
              </a:rPr>
              <a:t>FHSS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10" dirty="0">
                <a:latin typeface="Calibri"/>
                <a:cs typeface="Calibri"/>
              </a:rPr>
              <a:t>moment,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modulates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carrier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frequency;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next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moment,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modulates </a:t>
            </a:r>
            <a:r>
              <a:rPr sz="2800" spc="-5" dirty="0">
                <a:latin typeface="Calibri"/>
                <a:cs typeface="Calibri"/>
              </a:rPr>
              <a:t> another</a:t>
            </a:r>
            <a:r>
              <a:rPr sz="2800" spc="-10" dirty="0">
                <a:latin typeface="Calibri"/>
                <a:cs typeface="Calibri"/>
              </a:rPr>
              <a:t> carrier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frequency</a:t>
            </a:r>
            <a:endParaRPr sz="2800">
              <a:latin typeface="Calibri"/>
              <a:cs typeface="Calibri"/>
            </a:endParaRPr>
          </a:p>
          <a:p>
            <a:pPr marL="189230" marR="5080" indent="-177165">
              <a:lnSpc>
                <a:spcPts val="3030"/>
              </a:lnSpc>
              <a:spcBef>
                <a:spcPts val="140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0" dirty="0">
                <a:latin typeface="Calibri"/>
                <a:cs typeface="Calibri"/>
              </a:rPr>
              <a:t>DSSS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replace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n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bits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using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a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spreading </a:t>
            </a:r>
            <a:r>
              <a:rPr sz="2800" i="1" spc="-62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7"/>
            <a:ext cx="3680460" cy="1089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8832850" algn="l"/>
              </a:tabLst>
            </a:pPr>
            <a:endParaRPr spc="-10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98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0588" y="1312925"/>
            <a:ext cx="5738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5"/>
              </a:spcBef>
              <a:buClr>
                <a:srgbClr val="1CACE3"/>
              </a:buClr>
              <a:buFont typeface="Arial MT"/>
              <a:buChar char="•"/>
              <a:tabLst>
                <a:tab pos="189865" algn="l"/>
              </a:tabLst>
            </a:pPr>
            <a:r>
              <a:rPr sz="2800" spc="-15" dirty="0">
                <a:latin typeface="Calibri"/>
                <a:cs typeface="Calibri"/>
              </a:rPr>
              <a:t>Problem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chapter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P6.1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P6.18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334315"/>
            <a:ext cx="9144000" cy="523875"/>
            <a:chOff x="11" y="6334315"/>
            <a:chExt cx="9144000" cy="523875"/>
          </a:xfrm>
        </p:grpSpPr>
        <p:sp>
          <p:nvSpPr>
            <p:cNvPr id="3" name="object 3"/>
            <p:cNvSpPr/>
            <p:nvPr/>
          </p:nvSpPr>
          <p:spPr>
            <a:xfrm>
              <a:off x="2382" y="6400800"/>
              <a:ext cx="9142095" cy="457200"/>
            </a:xfrm>
            <a:custGeom>
              <a:avLst/>
              <a:gdLst/>
              <a:ahLst/>
              <a:cxnLst/>
              <a:rect l="l" t="t" r="r" b="b"/>
              <a:pathLst>
                <a:path w="9142095" h="457200">
                  <a:moveTo>
                    <a:pt x="91415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1587" y="457200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25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" y="6334315"/>
              <a:ext cx="9142095" cy="64135"/>
            </a:xfrm>
            <a:custGeom>
              <a:avLst/>
              <a:gdLst/>
              <a:ahLst/>
              <a:cxnLst/>
              <a:rect l="l" t="t" r="r" b="b"/>
              <a:pathLst>
                <a:path w="9142095" h="64135">
                  <a:moveTo>
                    <a:pt x="914158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41587" y="64008"/>
                  </a:lnTo>
                  <a:lnTo>
                    <a:pt x="914158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92251" y="2121407"/>
            <a:ext cx="7820659" cy="1089660"/>
            <a:chOff x="492251" y="2121407"/>
            <a:chExt cx="7820659" cy="1089660"/>
          </a:xfrm>
        </p:grpSpPr>
        <p:sp>
          <p:nvSpPr>
            <p:cNvPr id="6" name="object 6"/>
            <p:cNvSpPr/>
            <p:nvPr/>
          </p:nvSpPr>
          <p:spPr>
            <a:xfrm>
              <a:off x="905738" y="3200399"/>
              <a:ext cx="7407275" cy="0"/>
            </a:xfrm>
            <a:custGeom>
              <a:avLst/>
              <a:gdLst/>
              <a:ahLst/>
              <a:cxnLst/>
              <a:rect l="l" t="t" r="r" b="b"/>
              <a:pathLst>
                <a:path w="7407275">
                  <a:moveTo>
                    <a:pt x="0" y="0"/>
                  </a:moveTo>
                  <a:lnTo>
                    <a:pt x="7406665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51" y="2121407"/>
              <a:ext cx="3418332" cy="10896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004" y="2281554"/>
            <a:ext cx="25666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u="none" spc="-95" dirty="0">
              <a:solidFill>
                <a:srgbClr val="C0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2044" y="3238322"/>
            <a:ext cx="7148830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7555" algn="l"/>
              </a:tabLst>
            </a:pPr>
            <a:r>
              <a:rPr sz="2400" dirty="0">
                <a:latin typeface="Calibri"/>
                <a:cs typeface="Calibri"/>
              </a:rPr>
              <a:t>CS44	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Communications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45"/>
              </a:spcBef>
            </a:pPr>
            <a:r>
              <a:rPr sz="2800" b="0" i="1" spc="-5" smtClean="0">
                <a:solidFill>
                  <a:srgbClr val="335B74"/>
                </a:solidFill>
                <a:latin typeface="Calibri Light"/>
                <a:cs typeface="Calibri Light"/>
              </a:rPr>
              <a:t> </a:t>
            </a:r>
            <a:endParaRPr sz="2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8873</Words>
  <Application>Microsoft Office PowerPoint</Application>
  <PresentationFormat>On-screen Show (4:3)</PresentationFormat>
  <Paragraphs>1232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6" baseType="lpstr">
      <vt:lpstr>Arial</vt:lpstr>
      <vt:lpstr>Arial MT</vt:lpstr>
      <vt:lpstr>Arial Narrow</vt:lpstr>
      <vt:lpstr>Calibri</vt:lpstr>
      <vt:lpstr>Calibri Light</vt:lpstr>
      <vt:lpstr>Courier New</vt:lpstr>
      <vt:lpstr>Playbill</vt:lpstr>
      <vt:lpstr>Rockwell Condensed</vt:lpstr>
      <vt:lpstr>Times New Roman</vt:lpstr>
      <vt:lpstr>Trebuchet MS</vt:lpstr>
      <vt:lpstr>Wingdings</vt:lpstr>
      <vt:lpstr>Office Theme</vt:lpstr>
      <vt:lpstr>Analog Transmission</vt:lpstr>
      <vt:lpstr>Outline </vt:lpstr>
      <vt:lpstr>Analog Vs Digital</vt:lpstr>
      <vt:lpstr>Analog-to-analog conversion</vt:lpstr>
      <vt:lpstr>Digital-to-Analog Conversion</vt:lpstr>
      <vt:lpstr>Digital-to-analog conversion</vt:lpstr>
      <vt:lpstr>Amplitude shift keying</vt:lpstr>
      <vt:lpstr>Binary Amplitude Shift Keying</vt:lpstr>
      <vt:lpstr>Bandwidth for ASK</vt:lpstr>
      <vt:lpstr>Implementation of Binary ASK</vt:lpstr>
      <vt:lpstr>Example – ASK Bit Rate</vt:lpstr>
      <vt:lpstr>Full-Duplex ASK</vt:lpstr>
      <vt:lpstr>Frequency Shift Keying</vt:lpstr>
      <vt:lpstr>Binary Frequency Shift Keying</vt:lpstr>
      <vt:lpstr>Bandwidth for BFSK</vt:lpstr>
      <vt:lpstr>BFSK Example</vt:lpstr>
      <vt:lpstr>Multilevel FSK</vt:lpstr>
      <vt:lpstr>Multilevel FSK example</vt:lpstr>
      <vt:lpstr>Phase Shift Keying </vt:lpstr>
      <vt:lpstr>Binary Phase Shift Keying </vt:lpstr>
      <vt:lpstr>Binary PSK </vt:lpstr>
      <vt:lpstr>Comparison ASK, FSK, PSK</vt:lpstr>
      <vt:lpstr>Comparison ASK, FSK, PSK</vt:lpstr>
      <vt:lpstr>Analog-to-Analog Conversion</vt:lpstr>
      <vt:lpstr>Amplitude Modulation (AM) </vt:lpstr>
      <vt:lpstr>AM Bandwidth </vt:lpstr>
      <vt:lpstr>Standard Bandwidth Allocation for AM Radio</vt:lpstr>
      <vt:lpstr>Frequency Modulation (FM) </vt:lpstr>
      <vt:lpstr>FM Bandwidth </vt:lpstr>
      <vt:lpstr>Standard Bandwidth Allocation for FM Radio</vt:lpstr>
      <vt:lpstr>Phase Modulation (PM) </vt:lpstr>
      <vt:lpstr>Phase Modulation (PM) </vt:lpstr>
      <vt:lpstr>PM Bandwidth </vt:lpstr>
      <vt:lpstr>Summary </vt:lpstr>
      <vt:lpstr>Homework </vt:lpstr>
      <vt:lpstr>Multiplexing</vt:lpstr>
      <vt:lpstr> Outline </vt:lpstr>
      <vt:lpstr> Multiplexing </vt:lpstr>
      <vt:lpstr> Multiplexing … </vt:lpstr>
      <vt:lpstr>Frequency Division Multiplexing (FDM)</vt:lpstr>
      <vt:lpstr>FDM …</vt:lpstr>
      <vt:lpstr>Conceptual View of FDM</vt:lpstr>
      <vt:lpstr> FDM for digital signal </vt:lpstr>
      <vt:lpstr>FDM: Multiplexing Process</vt:lpstr>
      <vt:lpstr>FDM: Demultiplexing Process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 </vt:lpstr>
      <vt:lpstr> </vt:lpstr>
      <vt:lpstr>PowerPoint Presentation</vt:lpstr>
      <vt:lpstr> </vt:lpstr>
      <vt:lpstr>PowerPoint Presentation</vt:lpstr>
      <vt:lpstr> Circuit-switched network </vt:lpstr>
      <vt:lpstr>PowerPoint Presentation</vt:lpstr>
      <vt:lpstr>PowerPoint Presentation</vt:lpstr>
      <vt:lpstr>PowerPoint Presentation</vt:lpstr>
      <vt:lpstr>Circuit-switched network Example 1</vt:lpstr>
      <vt:lpstr>Circuit-switched network Example 2</vt:lpstr>
      <vt:lpstr>PowerPoint Presentation</vt:lpstr>
      <vt:lpstr>PowerPoint Presentation</vt:lpstr>
      <vt:lpstr>PowerPoint Presentation</vt:lpstr>
      <vt:lpstr>Packet-switched network</vt:lpstr>
      <vt:lpstr>Datagram Networks</vt:lpstr>
      <vt:lpstr>Datagram Networks …</vt:lpstr>
      <vt:lpstr>Datagram Networks …</vt:lpstr>
      <vt:lpstr>Datagram Networks- Routing Table</vt:lpstr>
      <vt:lpstr>Datagram Networks- Routing Table</vt:lpstr>
      <vt:lpstr>Datagram Networks- Efficiency</vt:lpstr>
      <vt:lpstr>Datagram Networks- Delay</vt:lpstr>
      <vt:lpstr>Datagram Networks- Delay</vt:lpstr>
      <vt:lpstr> Virtual-Circuit Networks </vt:lpstr>
      <vt:lpstr> 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Subroutines</dc:title>
  <dc:creator>cpj</dc:creator>
  <cp:lastModifiedBy>admin</cp:lastModifiedBy>
  <cp:revision>3</cp:revision>
  <dcterms:created xsi:type="dcterms:W3CDTF">2021-03-29T04:58:03Z</dcterms:created>
  <dcterms:modified xsi:type="dcterms:W3CDTF">2021-04-05T04:30:47Z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2018-02-23T00:00:00Z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2021-03-29T00:00:00Z</vt:filetime>
  </property>
</Properties>
</file>